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79" r:id="rId7"/>
    <p:sldId id="261" r:id="rId8"/>
    <p:sldId id="262" r:id="rId9"/>
    <p:sldId id="265" r:id="rId10"/>
    <p:sldId id="269" r:id="rId11"/>
    <p:sldId id="264" r:id="rId12"/>
    <p:sldId id="263" r:id="rId13"/>
    <p:sldId id="282" r:id="rId14"/>
    <p:sldId id="270" r:id="rId15"/>
    <p:sldId id="281" r:id="rId16"/>
    <p:sldId id="283" r:id="rId17"/>
    <p:sldId id="288" r:id="rId18"/>
    <p:sldId id="285" r:id="rId19"/>
    <p:sldId id="286" r:id="rId20"/>
    <p:sldId id="287" r:id="rId21"/>
    <p:sldId id="275" r:id="rId22"/>
    <p:sldId id="280" r:id="rId23"/>
    <p:sldId id="278" r:id="rId24"/>
    <p:sldId id="268" r:id="rId25"/>
  </p:sldIdLst>
  <p:sldSz cx="18288000" cy="10287000"/>
  <p:notesSz cx="6858000" cy="9144000"/>
  <p:embeddedFontLst>
    <p:embeddedFont>
      <p:font typeface="Abadi" panose="020B0604020104020204" pitchFamily="34" charset="0"/>
      <p:regular r:id="rId27"/>
    </p:embeddedFont>
    <p:embeddedFont>
      <p:font typeface="Aharoni" panose="02010803020104030203" pitchFamily="2" charset="-79"/>
      <p:bold r:id="rId28"/>
    </p:embeddedFont>
    <p:embeddedFont>
      <p:font typeface="Consolas" panose="020B0609020204030204" pitchFamily="49" charset="0"/>
      <p:regular r:id="rId29"/>
      <p:bold r:id="rId30"/>
      <p:italic r:id="rId31"/>
      <p:boldItalic r:id="rId32"/>
    </p:embeddedFont>
    <p:embeddedFont>
      <p:font typeface="Garet" panose="020B0604020202020204" charset="0"/>
      <p:regular r:id="rId33"/>
    </p:embeddedFont>
    <p:embeddedFont>
      <p:font typeface="Garet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6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5" autoAdjust="0"/>
    <p:restoredTop sz="94646" autoAdjust="0"/>
  </p:normalViewPr>
  <p:slideViewPr>
    <p:cSldViewPr>
      <p:cViewPr varScale="1">
        <p:scale>
          <a:sx n="52" d="100"/>
          <a:sy n="52" d="100"/>
        </p:scale>
        <p:origin x="365"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14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E49A9-6A93-4D81-8F0D-44B4AA87F527}"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BD87D-C671-421D-A055-D1CD9ED653D2}" type="slidenum">
              <a:rPr lang="en-US" smtClean="0"/>
              <a:t>‹#›</a:t>
            </a:fld>
            <a:endParaRPr lang="en-US"/>
          </a:p>
        </p:txBody>
      </p:sp>
    </p:spTree>
    <p:extLst>
      <p:ext uri="{BB962C8B-B14F-4D97-AF65-F5344CB8AC3E}">
        <p14:creationId xmlns:p14="http://schemas.microsoft.com/office/powerpoint/2010/main" val="2094072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BD87D-C671-421D-A055-D1CD9ED653D2}" type="slidenum">
              <a:rPr lang="en-US" smtClean="0"/>
              <a:t>13</a:t>
            </a:fld>
            <a:endParaRPr lang="en-US"/>
          </a:p>
        </p:txBody>
      </p:sp>
    </p:spTree>
    <p:extLst>
      <p:ext uri="{BB962C8B-B14F-4D97-AF65-F5344CB8AC3E}">
        <p14:creationId xmlns:p14="http://schemas.microsoft.com/office/powerpoint/2010/main" val="4862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BD87D-C671-421D-A055-D1CD9ED653D2}" type="slidenum">
              <a:rPr lang="en-US" smtClean="0"/>
              <a:t>21</a:t>
            </a:fld>
            <a:endParaRPr lang="en-US"/>
          </a:p>
        </p:txBody>
      </p:sp>
    </p:spTree>
    <p:extLst>
      <p:ext uri="{BB962C8B-B14F-4D97-AF65-F5344CB8AC3E}">
        <p14:creationId xmlns:p14="http://schemas.microsoft.com/office/powerpoint/2010/main" val="323580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BD87D-C671-421D-A055-D1CD9ED653D2}" type="slidenum">
              <a:rPr lang="en-US" smtClean="0"/>
              <a:t>22</a:t>
            </a:fld>
            <a:endParaRPr lang="en-US"/>
          </a:p>
        </p:txBody>
      </p:sp>
    </p:spTree>
    <p:extLst>
      <p:ext uri="{BB962C8B-B14F-4D97-AF65-F5344CB8AC3E}">
        <p14:creationId xmlns:p14="http://schemas.microsoft.com/office/powerpoint/2010/main" val="2327478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IOWPH9qyEhqfPrNlBEVe2Swcko-ULzwO/view"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6292911"/>
            <a:ext cx="4176257" cy="768056"/>
            <a:chOff x="0" y="-28575"/>
            <a:chExt cx="1099919" cy="202286"/>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a:p>
          </p:txBody>
        </p:sp>
        <p:sp>
          <p:nvSpPr>
            <p:cNvPr id="18" name="TextBox 18"/>
            <p:cNvSpPr txBox="1"/>
            <p:nvPr/>
          </p:nvSpPr>
          <p:spPr>
            <a:xfrm>
              <a:off x="0" y="-28575"/>
              <a:ext cx="1099919" cy="202286"/>
            </a:xfrm>
            <a:prstGeom prst="rect">
              <a:avLst/>
            </a:prstGeom>
          </p:spPr>
          <p:txBody>
            <a:bodyPr lIns="50800" tIns="50800" rIns="50800" bIns="50800" rtlCol="0" anchor="ctr"/>
            <a:lstStyle/>
            <a:p>
              <a:pPr algn="ctr">
                <a:lnSpc>
                  <a:spcPts val="2659"/>
                </a:lnSpc>
              </a:pPr>
              <a:r>
                <a:rPr lang="en-US" sz="1899" dirty="0">
                  <a:solidFill>
                    <a:srgbClr val="FFFFFF"/>
                  </a:solidFill>
                  <a:latin typeface="Garet"/>
                </a:rPr>
                <a:t>May 2024</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24423" y="78685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2356760" y="793750"/>
            <a:ext cx="3191396" cy="396262"/>
          </a:xfrm>
          <a:prstGeom prst="rect">
            <a:avLst/>
          </a:prstGeom>
        </p:spPr>
        <p:txBody>
          <a:bodyPr lIns="0" tIns="0" rIns="0" bIns="0" rtlCol="0" anchor="t">
            <a:spAutoFit/>
          </a:bodyPr>
          <a:lstStyle/>
          <a:p>
            <a:pPr algn="l">
              <a:lnSpc>
                <a:spcPts val="3220"/>
              </a:lnSpc>
            </a:pPr>
            <a:r>
              <a:rPr lang="en-US" sz="2300" dirty="0">
                <a:solidFill>
                  <a:srgbClr val="000000"/>
                </a:solidFill>
                <a:latin typeface="Garet Bold"/>
              </a:rPr>
              <a:t>Analytical squad</a:t>
            </a:r>
          </a:p>
        </p:txBody>
      </p:sp>
      <p:sp>
        <p:nvSpPr>
          <p:cNvPr id="24" name="TextBox 24"/>
          <p:cNvSpPr txBox="1"/>
          <p:nvPr/>
        </p:nvSpPr>
        <p:spPr>
          <a:xfrm>
            <a:off x="1624423" y="3145019"/>
            <a:ext cx="8795646" cy="3037840"/>
          </a:xfrm>
          <a:prstGeom prst="rect">
            <a:avLst/>
          </a:prstGeom>
        </p:spPr>
        <p:txBody>
          <a:bodyPr lIns="0" tIns="0" rIns="0" bIns="0" rtlCol="0" anchor="t">
            <a:spAutoFit/>
          </a:bodyPr>
          <a:lstStyle/>
          <a:p>
            <a:pPr algn="l">
              <a:lnSpc>
                <a:spcPts val="11960"/>
              </a:lnSpc>
            </a:pPr>
            <a:r>
              <a:rPr lang="en-US" sz="10400">
                <a:solidFill>
                  <a:srgbClr val="000000"/>
                </a:solidFill>
                <a:latin typeface="Garet Bold"/>
              </a:rPr>
              <a:t>KIVA LOANS </a:t>
            </a:r>
          </a:p>
          <a:p>
            <a:pPr algn="l">
              <a:lnSpc>
                <a:spcPts val="11960"/>
              </a:lnSpc>
            </a:pPr>
            <a:r>
              <a:rPr lang="en-US" sz="10400">
                <a:solidFill>
                  <a:srgbClr val="000000"/>
                </a:solidFill>
                <a:latin typeface="Garet Bold"/>
              </a:rPr>
              <a:t>PROJECT</a:t>
            </a:r>
          </a:p>
        </p:txBody>
      </p:sp>
      <p:grpSp>
        <p:nvGrpSpPr>
          <p:cNvPr id="25" name="Group 25"/>
          <p:cNvGrpSpPr/>
          <p:nvPr/>
        </p:nvGrpSpPr>
        <p:grpSpPr>
          <a:xfrm>
            <a:off x="8484493" y="9014056"/>
            <a:ext cx="2545888" cy="254588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662D9B8-49D6-733E-21D9-B69D5944E0C7}"/>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0E1D4E12-02FF-C7C3-93B8-4B1C2A0ECD3D}"/>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F7A0031C-435E-4F6D-6B94-A07D0FF3A19E}"/>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9E13BC5A-ED19-985E-8BE9-210AFBA127FF}"/>
              </a:ext>
            </a:extLst>
          </p:cNvPr>
          <p:cNvSpPr txBox="1"/>
          <p:nvPr/>
        </p:nvSpPr>
        <p:spPr>
          <a:xfrm>
            <a:off x="768951" y="296934"/>
            <a:ext cx="12489849" cy="1763303"/>
          </a:xfrm>
          <a:prstGeom prst="rect">
            <a:avLst/>
          </a:prstGeom>
        </p:spPr>
        <p:txBody>
          <a:bodyPr wrap="square" lIns="0" tIns="0" rIns="0" bIns="0" rtlCol="0" anchor="t">
            <a:spAutoFit/>
          </a:bodyPr>
          <a:lstStyle/>
          <a:p>
            <a:pPr algn="l">
              <a:lnSpc>
                <a:spcPts val="6999"/>
              </a:lnSpc>
            </a:pPr>
            <a:r>
              <a:rPr lang="en-US" sz="4999" spc="99" dirty="0">
                <a:solidFill>
                  <a:srgbClr val="FFFFFF"/>
                </a:solidFill>
                <a:latin typeface="Garet Bold"/>
              </a:rPr>
              <a:t>Relation between Funded amount and loan amount</a:t>
            </a:r>
          </a:p>
        </p:txBody>
      </p:sp>
      <p:pic>
        <p:nvPicPr>
          <p:cNvPr id="12" name="Picture 11">
            <a:extLst>
              <a:ext uri="{FF2B5EF4-FFF2-40B4-BE49-F238E27FC236}">
                <a16:creationId xmlns:a16="http://schemas.microsoft.com/office/drawing/2014/main" id="{CF95D100-9891-D78E-EFF4-C34AA060FF38}"/>
              </a:ext>
            </a:extLst>
          </p:cNvPr>
          <p:cNvPicPr>
            <a:picLocks noChangeAspect="1"/>
          </p:cNvPicPr>
          <p:nvPr/>
        </p:nvPicPr>
        <p:blipFill>
          <a:blip r:embed="rId2"/>
          <a:stretch>
            <a:fillRect/>
          </a:stretch>
        </p:blipFill>
        <p:spPr>
          <a:xfrm>
            <a:off x="2145688" y="2863902"/>
            <a:ext cx="13864366" cy="6718490"/>
          </a:xfrm>
          <a:prstGeom prst="rect">
            <a:avLst/>
          </a:prstGeom>
        </p:spPr>
      </p:pic>
    </p:spTree>
    <p:extLst>
      <p:ext uri="{BB962C8B-B14F-4D97-AF65-F5344CB8AC3E}">
        <p14:creationId xmlns:p14="http://schemas.microsoft.com/office/powerpoint/2010/main" val="27135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7920" y="2455841"/>
            <a:ext cx="16484814" cy="1696142"/>
          </a:xfrm>
          <a:custGeom>
            <a:avLst/>
            <a:gdLst/>
            <a:ahLst/>
            <a:cxnLst/>
            <a:rect l="l" t="t" r="r" b="b"/>
            <a:pathLst>
              <a:path w="16484814" h="1696142">
                <a:moveTo>
                  <a:pt x="0" y="0"/>
                </a:moveTo>
                <a:lnTo>
                  <a:pt x="16484814" y="0"/>
                </a:lnTo>
                <a:lnTo>
                  <a:pt x="16484814" y="1696141"/>
                </a:lnTo>
                <a:lnTo>
                  <a:pt x="0" y="1696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2227431"/>
            <a:chOff x="0" y="0"/>
            <a:chExt cx="4816593" cy="586648"/>
          </a:xfrm>
        </p:grpSpPr>
        <p:sp>
          <p:nvSpPr>
            <p:cNvPr id="4" name="Freeform 4"/>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5" name="TextBox 5"/>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327904"/>
            <a:ext cx="5730200" cy="1071541"/>
          </a:xfrm>
          <a:prstGeom prst="rect">
            <a:avLst/>
          </a:prstGeom>
        </p:spPr>
        <p:txBody>
          <a:bodyPr lIns="0" tIns="0" rIns="0" bIns="0" rtlCol="0" anchor="t">
            <a:spAutoFit/>
          </a:bodyPr>
          <a:lstStyle/>
          <a:p>
            <a:pPr algn="l">
              <a:lnSpc>
                <a:spcPts val="8742"/>
              </a:lnSpc>
            </a:pPr>
            <a:r>
              <a:rPr lang="en-US" sz="6244" spc="124" dirty="0">
                <a:solidFill>
                  <a:srgbClr val="FFFFFF"/>
                </a:solidFill>
                <a:latin typeface="Garet Bold"/>
              </a:rPr>
              <a:t>TIMELINE</a:t>
            </a:r>
          </a:p>
        </p:txBody>
      </p:sp>
      <p:sp>
        <p:nvSpPr>
          <p:cNvPr id="7" name="TextBox 7"/>
          <p:cNvSpPr txBox="1"/>
          <p:nvPr/>
        </p:nvSpPr>
        <p:spPr>
          <a:xfrm>
            <a:off x="1440014" y="3052451"/>
            <a:ext cx="1752139" cy="455295"/>
          </a:xfrm>
          <a:prstGeom prst="rect">
            <a:avLst/>
          </a:prstGeom>
        </p:spPr>
        <p:txBody>
          <a:bodyPr lIns="0" tIns="0" rIns="0" bIns="0" rtlCol="0" anchor="t">
            <a:spAutoFit/>
          </a:bodyPr>
          <a:lstStyle/>
          <a:p>
            <a:pPr algn="ctr">
              <a:lnSpc>
                <a:spcPts val="3779"/>
              </a:lnSpc>
            </a:pPr>
            <a:r>
              <a:rPr lang="en-US" sz="2699">
                <a:solidFill>
                  <a:srgbClr val="FFFFFF"/>
                </a:solidFill>
                <a:latin typeface="Garet Bold"/>
              </a:rPr>
              <a:t>2014</a:t>
            </a:r>
          </a:p>
        </p:txBody>
      </p:sp>
      <p:sp>
        <p:nvSpPr>
          <p:cNvPr id="11" name="Freeform 11"/>
          <p:cNvSpPr/>
          <p:nvPr/>
        </p:nvSpPr>
        <p:spPr>
          <a:xfrm>
            <a:off x="4478109" y="4266282"/>
            <a:ext cx="9873176" cy="5791863"/>
          </a:xfrm>
          <a:custGeom>
            <a:avLst/>
            <a:gdLst/>
            <a:ahLst/>
            <a:cxnLst/>
            <a:rect l="l" t="t" r="r" b="b"/>
            <a:pathLst>
              <a:path w="9873176" h="5791863">
                <a:moveTo>
                  <a:pt x="0" y="0"/>
                </a:moveTo>
                <a:lnTo>
                  <a:pt x="9873177" y="0"/>
                </a:lnTo>
                <a:lnTo>
                  <a:pt x="9873177" y="5791864"/>
                </a:lnTo>
                <a:lnTo>
                  <a:pt x="0" y="579186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4702433" y="3052451"/>
            <a:ext cx="1752139" cy="455295"/>
          </a:xfrm>
          <a:prstGeom prst="rect">
            <a:avLst/>
          </a:prstGeom>
        </p:spPr>
        <p:txBody>
          <a:bodyPr lIns="0" tIns="0" rIns="0" bIns="0" rtlCol="0" anchor="t">
            <a:spAutoFit/>
          </a:bodyPr>
          <a:lstStyle/>
          <a:p>
            <a:pPr algn="ctr">
              <a:lnSpc>
                <a:spcPts val="3779"/>
              </a:lnSpc>
            </a:pPr>
            <a:r>
              <a:rPr lang="en-US" sz="2699">
                <a:solidFill>
                  <a:srgbClr val="FFFFFF"/>
                </a:solidFill>
                <a:latin typeface="Garet Bold"/>
              </a:rPr>
              <a:t>2015</a:t>
            </a:r>
          </a:p>
        </p:txBody>
      </p:sp>
      <p:sp>
        <p:nvSpPr>
          <p:cNvPr id="13" name="TextBox 13"/>
          <p:cNvSpPr txBox="1"/>
          <p:nvPr/>
        </p:nvSpPr>
        <p:spPr>
          <a:xfrm>
            <a:off x="7894257" y="3052451"/>
            <a:ext cx="1752139" cy="455295"/>
          </a:xfrm>
          <a:prstGeom prst="rect">
            <a:avLst/>
          </a:prstGeom>
        </p:spPr>
        <p:txBody>
          <a:bodyPr lIns="0" tIns="0" rIns="0" bIns="0" rtlCol="0" anchor="t">
            <a:spAutoFit/>
          </a:bodyPr>
          <a:lstStyle/>
          <a:p>
            <a:pPr algn="ctr">
              <a:lnSpc>
                <a:spcPts val="3779"/>
              </a:lnSpc>
            </a:pPr>
            <a:r>
              <a:rPr lang="en-US" sz="2699">
                <a:solidFill>
                  <a:srgbClr val="FFFFFF"/>
                </a:solidFill>
                <a:latin typeface="Garet Bold"/>
              </a:rPr>
              <a:t>2016</a:t>
            </a:r>
          </a:p>
        </p:txBody>
      </p:sp>
      <p:sp>
        <p:nvSpPr>
          <p:cNvPr id="14" name="TextBox 14"/>
          <p:cNvSpPr txBox="1"/>
          <p:nvPr/>
        </p:nvSpPr>
        <p:spPr>
          <a:xfrm>
            <a:off x="11084672" y="3052451"/>
            <a:ext cx="1752139" cy="455295"/>
          </a:xfrm>
          <a:prstGeom prst="rect">
            <a:avLst/>
          </a:prstGeom>
        </p:spPr>
        <p:txBody>
          <a:bodyPr lIns="0" tIns="0" rIns="0" bIns="0" rtlCol="0" anchor="t">
            <a:spAutoFit/>
          </a:bodyPr>
          <a:lstStyle/>
          <a:p>
            <a:pPr algn="ctr">
              <a:lnSpc>
                <a:spcPts val="3779"/>
              </a:lnSpc>
            </a:pPr>
            <a:r>
              <a:rPr lang="en-US" sz="2699">
                <a:solidFill>
                  <a:srgbClr val="FFFFFF"/>
                </a:solidFill>
                <a:latin typeface="Garet Bold"/>
              </a:rPr>
              <a:t>2017</a:t>
            </a:r>
          </a:p>
        </p:txBody>
      </p:sp>
      <p:sp>
        <p:nvSpPr>
          <p:cNvPr id="15" name="TextBox 15"/>
          <p:cNvSpPr txBox="1"/>
          <p:nvPr/>
        </p:nvSpPr>
        <p:spPr>
          <a:xfrm>
            <a:off x="14351286" y="3052451"/>
            <a:ext cx="1752139" cy="455295"/>
          </a:xfrm>
          <a:prstGeom prst="rect">
            <a:avLst/>
          </a:prstGeom>
        </p:spPr>
        <p:txBody>
          <a:bodyPr lIns="0" tIns="0" rIns="0" bIns="0" rtlCol="0" anchor="t">
            <a:spAutoFit/>
          </a:bodyPr>
          <a:lstStyle/>
          <a:p>
            <a:pPr algn="ctr">
              <a:lnSpc>
                <a:spcPts val="3779"/>
              </a:lnSpc>
            </a:pPr>
            <a:r>
              <a:rPr lang="en-US" sz="2699" dirty="0">
                <a:solidFill>
                  <a:srgbClr val="FFFFFF"/>
                </a:solidFill>
                <a:latin typeface="Garet Bold"/>
              </a:rPr>
              <a:t>2018??</a:t>
            </a:r>
          </a:p>
        </p:txBody>
      </p:sp>
      <p:sp>
        <p:nvSpPr>
          <p:cNvPr id="16" name="Oval 15">
            <a:extLst>
              <a:ext uri="{FF2B5EF4-FFF2-40B4-BE49-F238E27FC236}">
                <a16:creationId xmlns:a16="http://schemas.microsoft.com/office/drawing/2014/main" id="{E2E701CA-4D61-38EF-6DCF-C4705C1B223A}"/>
              </a:ext>
            </a:extLst>
          </p:cNvPr>
          <p:cNvSpPr/>
          <p:nvPr/>
        </p:nvSpPr>
        <p:spPr>
          <a:xfrm>
            <a:off x="12836811" y="4838700"/>
            <a:ext cx="1514474" cy="2133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511147" cy="1543194"/>
            <a:chOff x="0" y="0"/>
            <a:chExt cx="4875364" cy="406438"/>
          </a:xfrm>
        </p:grpSpPr>
        <p:sp>
          <p:nvSpPr>
            <p:cNvPr id="3" name="Freeform 3"/>
            <p:cNvSpPr/>
            <p:nvPr/>
          </p:nvSpPr>
          <p:spPr>
            <a:xfrm>
              <a:off x="0" y="0"/>
              <a:ext cx="4875364" cy="406438"/>
            </a:xfrm>
            <a:custGeom>
              <a:avLst/>
              <a:gdLst/>
              <a:ahLst/>
              <a:cxnLst/>
              <a:rect l="l" t="t" r="r" b="b"/>
              <a:pathLst>
                <a:path w="4875364" h="406438">
                  <a:moveTo>
                    <a:pt x="0" y="0"/>
                  </a:moveTo>
                  <a:lnTo>
                    <a:pt x="4875364" y="0"/>
                  </a:lnTo>
                  <a:lnTo>
                    <a:pt x="4875364"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875364"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38725" y="2707647"/>
            <a:ext cx="9225075" cy="6146206"/>
          </a:xfrm>
          <a:custGeom>
            <a:avLst/>
            <a:gdLst/>
            <a:ahLst/>
            <a:cxnLst/>
            <a:rect l="l" t="t" r="r" b="b"/>
            <a:pathLst>
              <a:path w="9225075" h="6146206">
                <a:moveTo>
                  <a:pt x="0" y="0"/>
                </a:moveTo>
                <a:lnTo>
                  <a:pt x="9225076" y="0"/>
                </a:lnTo>
                <a:lnTo>
                  <a:pt x="9225076" y="6146207"/>
                </a:lnTo>
                <a:lnTo>
                  <a:pt x="0" y="614620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24651" y="76907"/>
            <a:ext cx="16638698" cy="1313180"/>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CAN WE PREDICT FUTURE LOAN AMOUNTS BASED ON HISTORICAL DATA?</a:t>
            </a:r>
          </a:p>
        </p:txBody>
      </p:sp>
      <p:sp>
        <p:nvSpPr>
          <p:cNvPr id="7" name="TextBox 7"/>
          <p:cNvSpPr txBox="1"/>
          <p:nvPr/>
        </p:nvSpPr>
        <p:spPr>
          <a:xfrm>
            <a:off x="824651" y="2419340"/>
            <a:ext cx="7069015" cy="6434514"/>
          </a:xfrm>
          <a:prstGeom prst="rect">
            <a:avLst/>
          </a:prstGeom>
        </p:spPr>
        <p:txBody>
          <a:bodyPr lIns="0" tIns="0" rIns="0" bIns="0" rtlCol="0" anchor="t">
            <a:spAutoFit/>
          </a:bodyPr>
          <a:lstStyle/>
          <a:p>
            <a:pPr algn="l">
              <a:lnSpc>
                <a:spcPts val="10216"/>
              </a:lnSpc>
            </a:pPr>
            <a:r>
              <a:rPr lang="en-US" sz="7297" spc="145" dirty="0">
                <a:solidFill>
                  <a:srgbClr val="000000"/>
                </a:solidFill>
                <a:latin typeface="Garet Bold"/>
              </a:rPr>
              <a:t>YES , WE CAN PREDICT BY USING TIME SERIES AND ARIMA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graph showing a line of blue lines">
            <a:extLst>
              <a:ext uri="{FF2B5EF4-FFF2-40B4-BE49-F238E27FC236}">
                <a16:creationId xmlns:a16="http://schemas.microsoft.com/office/drawing/2014/main" id="{3A05CBD0-B737-F899-FE66-6E316B794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6071409"/>
            <a:ext cx="11174093" cy="3976319"/>
          </a:xfrm>
          <a:prstGeom prst="rect">
            <a:avLst/>
          </a:prstGeom>
        </p:spPr>
      </p:pic>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Funded Amount Time Series</a:t>
            </a:r>
          </a:p>
        </p:txBody>
      </p:sp>
      <p:pic>
        <p:nvPicPr>
          <p:cNvPr id="6" name="Picture 5">
            <a:extLst>
              <a:ext uri="{FF2B5EF4-FFF2-40B4-BE49-F238E27FC236}">
                <a16:creationId xmlns:a16="http://schemas.microsoft.com/office/drawing/2014/main" id="{787C7242-196D-EF3C-2BAB-DEBEACE5D6CC}"/>
              </a:ext>
            </a:extLst>
          </p:cNvPr>
          <p:cNvPicPr>
            <a:picLocks noChangeAspect="1"/>
          </p:cNvPicPr>
          <p:nvPr/>
        </p:nvPicPr>
        <p:blipFill rotWithShape="1">
          <a:blip r:embed="rId4">
            <a:extLst>
              <a:ext uri="{28A0092B-C50C-407E-A947-70E740481C1C}">
                <a14:useLocalDpi xmlns:a14="http://schemas.microsoft.com/office/drawing/2010/main" val="0"/>
              </a:ext>
            </a:extLst>
          </a:blip>
          <a:srcRect l="6486" t="13048" r="7043" b="15100"/>
          <a:stretch/>
        </p:blipFill>
        <p:spPr>
          <a:xfrm>
            <a:off x="3175849" y="2227431"/>
            <a:ext cx="11811000" cy="4078942"/>
          </a:xfrm>
          <a:prstGeom prst="rect">
            <a:avLst/>
          </a:prstGeom>
        </p:spPr>
      </p:pic>
    </p:spTree>
    <p:extLst>
      <p:ext uri="{BB962C8B-B14F-4D97-AF65-F5344CB8AC3E}">
        <p14:creationId xmlns:p14="http://schemas.microsoft.com/office/powerpoint/2010/main" val="424692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1</a:t>
            </a:r>
            <a:r>
              <a:rPr lang="en-US" sz="3800" spc="76" baseline="30000" dirty="0">
                <a:solidFill>
                  <a:srgbClr val="FFFFFF"/>
                </a:solidFill>
                <a:latin typeface="Garet Bold"/>
              </a:rPr>
              <a:t>st</a:t>
            </a:r>
            <a:r>
              <a:rPr lang="en-US" sz="3800" spc="76" dirty="0">
                <a:solidFill>
                  <a:srgbClr val="FFFFFF"/>
                </a:solidFill>
                <a:latin typeface="Garet Bold"/>
              </a:rPr>
              <a:t> Order Rolling Mean &amp; Standard Deviation</a:t>
            </a:r>
          </a:p>
        </p:txBody>
      </p:sp>
      <p:pic>
        <p:nvPicPr>
          <p:cNvPr id="16" name="Picture 15" descr="A graph with blue and red lines&#10;&#10;Description automatically generated">
            <a:extLst>
              <a:ext uri="{FF2B5EF4-FFF2-40B4-BE49-F238E27FC236}">
                <a16:creationId xmlns:a16="http://schemas.microsoft.com/office/drawing/2014/main" id="{83FFC369-8BAB-4D31-4300-4F0C7F461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525" y="3771900"/>
            <a:ext cx="10348950" cy="6410244"/>
          </a:xfrm>
          <a:prstGeom prst="rect">
            <a:avLst/>
          </a:prstGeom>
        </p:spPr>
      </p:pic>
      <p:pic>
        <p:nvPicPr>
          <p:cNvPr id="12" name="Picture 11">
            <a:extLst>
              <a:ext uri="{FF2B5EF4-FFF2-40B4-BE49-F238E27FC236}">
                <a16:creationId xmlns:a16="http://schemas.microsoft.com/office/drawing/2014/main" id="{E45EB869-59D7-3D9C-CFA9-5B30AA7BD70D}"/>
              </a:ext>
            </a:extLst>
          </p:cNvPr>
          <p:cNvPicPr>
            <a:picLocks noChangeAspect="1"/>
          </p:cNvPicPr>
          <p:nvPr/>
        </p:nvPicPr>
        <p:blipFill rotWithShape="1">
          <a:blip r:embed="rId3">
            <a:extLst>
              <a:ext uri="{28A0092B-C50C-407E-A947-70E740481C1C}">
                <a14:useLocalDpi xmlns:a14="http://schemas.microsoft.com/office/drawing/2010/main" val="0"/>
              </a:ext>
            </a:extLst>
          </a:blip>
          <a:srcRect l="7163" t="24205" r="7936" b="27969"/>
          <a:stretch/>
        </p:blipFill>
        <p:spPr>
          <a:xfrm>
            <a:off x="4419600" y="2243867"/>
            <a:ext cx="10348950" cy="1528033"/>
          </a:xfrm>
          <a:prstGeom prst="rect">
            <a:avLst/>
          </a:prstGeom>
        </p:spPr>
      </p:pic>
    </p:spTree>
    <p:extLst>
      <p:ext uri="{BB962C8B-B14F-4D97-AF65-F5344CB8AC3E}">
        <p14:creationId xmlns:p14="http://schemas.microsoft.com/office/powerpoint/2010/main" val="429258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2</a:t>
            </a:r>
            <a:r>
              <a:rPr lang="en-US" sz="3800" spc="76" baseline="30000" dirty="0">
                <a:solidFill>
                  <a:srgbClr val="FFFFFF"/>
                </a:solidFill>
                <a:latin typeface="Garet Bold"/>
              </a:rPr>
              <a:t>nd</a:t>
            </a:r>
            <a:r>
              <a:rPr lang="en-US" sz="3800" spc="76" dirty="0">
                <a:solidFill>
                  <a:srgbClr val="FFFFFF"/>
                </a:solidFill>
                <a:latin typeface="Garet Bold"/>
              </a:rPr>
              <a:t>  Order Rolling Mean &amp; Standard Deviation</a:t>
            </a:r>
          </a:p>
        </p:txBody>
      </p:sp>
      <p:pic>
        <p:nvPicPr>
          <p:cNvPr id="15" name="Picture 14" descr="A graph showing a number of data&#10;&#10;Description automatically generated with medium confidence">
            <a:extLst>
              <a:ext uri="{FF2B5EF4-FFF2-40B4-BE49-F238E27FC236}">
                <a16:creationId xmlns:a16="http://schemas.microsoft.com/office/drawing/2014/main" id="{31D84952-480F-49C7-245E-41E1A6CBB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466" y="3695700"/>
            <a:ext cx="10549867" cy="6448792"/>
          </a:xfrm>
          <a:prstGeom prst="rect">
            <a:avLst/>
          </a:prstGeom>
        </p:spPr>
      </p:pic>
      <p:pic>
        <p:nvPicPr>
          <p:cNvPr id="6" name="Picture 5">
            <a:extLst>
              <a:ext uri="{FF2B5EF4-FFF2-40B4-BE49-F238E27FC236}">
                <a16:creationId xmlns:a16="http://schemas.microsoft.com/office/drawing/2014/main" id="{2D035E05-3768-F74E-7E98-59EFF16C55A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t="24534" r="9369" b="28182"/>
          <a:stretch/>
        </p:blipFill>
        <p:spPr>
          <a:xfrm>
            <a:off x="4585549" y="2227431"/>
            <a:ext cx="8991600" cy="1486269"/>
          </a:xfrm>
          <a:prstGeom prst="rect">
            <a:avLst/>
          </a:prstGeom>
        </p:spPr>
      </p:pic>
    </p:spTree>
    <p:extLst>
      <p:ext uri="{BB962C8B-B14F-4D97-AF65-F5344CB8AC3E}">
        <p14:creationId xmlns:p14="http://schemas.microsoft.com/office/powerpoint/2010/main" val="344794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1335622"/>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Differencing</a:t>
            </a:r>
          </a:p>
          <a:p>
            <a:pPr algn="l">
              <a:lnSpc>
                <a:spcPts val="5320"/>
              </a:lnSpc>
            </a:pPr>
            <a:r>
              <a:rPr lang="en-US" sz="3600" b="0" i="0" dirty="0">
                <a:solidFill>
                  <a:schemeClr val="bg1"/>
                </a:solidFill>
                <a:effectLst/>
                <a:latin typeface="Garet Bold" panose="020B0604020202020204" charset="0"/>
              </a:rPr>
              <a:t>to stationarize the series</a:t>
            </a:r>
            <a:endParaRPr lang="en-US" sz="3600" spc="76" dirty="0">
              <a:solidFill>
                <a:schemeClr val="bg1"/>
              </a:solidFill>
              <a:latin typeface="Garet Bold" panose="020B0604020202020204" charset="0"/>
            </a:endParaRPr>
          </a:p>
        </p:txBody>
      </p:sp>
      <p:pic>
        <p:nvPicPr>
          <p:cNvPr id="6" name="Picture 5" descr="A line graph of different types of lines&#10;&#10;Description automatically generated with medium confidence">
            <a:extLst>
              <a:ext uri="{FF2B5EF4-FFF2-40B4-BE49-F238E27FC236}">
                <a16:creationId xmlns:a16="http://schemas.microsoft.com/office/drawing/2014/main" id="{E0F51607-4D17-99B6-B17D-533E0B07C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353" y="4737800"/>
            <a:ext cx="7061991" cy="5367114"/>
          </a:xfrm>
          <a:prstGeom prst="rect">
            <a:avLst/>
          </a:prstGeom>
        </p:spPr>
      </p:pic>
      <p:pic>
        <p:nvPicPr>
          <p:cNvPr id="13" name="Picture 12">
            <a:extLst>
              <a:ext uri="{FF2B5EF4-FFF2-40B4-BE49-F238E27FC236}">
                <a16:creationId xmlns:a16="http://schemas.microsoft.com/office/drawing/2014/main" id="{60C091D3-FE0B-8D37-B067-44BC63E99933}"/>
              </a:ext>
            </a:extLst>
          </p:cNvPr>
          <p:cNvPicPr>
            <a:picLocks noChangeAspect="1"/>
          </p:cNvPicPr>
          <p:nvPr/>
        </p:nvPicPr>
        <p:blipFill rotWithShape="1">
          <a:blip r:embed="rId3">
            <a:extLst>
              <a:ext uri="{28A0092B-C50C-407E-A947-70E740481C1C}">
                <a14:useLocalDpi xmlns:a14="http://schemas.microsoft.com/office/drawing/2010/main" val="0"/>
              </a:ext>
            </a:extLst>
          </a:blip>
          <a:srcRect l="5602" t="14792" r="6021" b="13944"/>
          <a:stretch/>
        </p:blipFill>
        <p:spPr>
          <a:xfrm>
            <a:off x="5010148" y="2263235"/>
            <a:ext cx="8267700" cy="2478252"/>
          </a:xfrm>
          <a:prstGeom prst="rect">
            <a:avLst/>
          </a:prstGeom>
        </p:spPr>
      </p:pic>
    </p:spTree>
    <p:extLst>
      <p:ext uri="{BB962C8B-B14F-4D97-AF65-F5344CB8AC3E}">
        <p14:creationId xmlns:p14="http://schemas.microsoft.com/office/powerpoint/2010/main" val="69089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1335622"/>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ACF , PACF </a:t>
            </a:r>
          </a:p>
          <a:p>
            <a:pPr algn="l">
              <a:lnSpc>
                <a:spcPts val="5320"/>
              </a:lnSpc>
            </a:pPr>
            <a:r>
              <a:rPr lang="en-US" sz="3200" spc="76" dirty="0">
                <a:solidFill>
                  <a:srgbClr val="FFFFFF"/>
                </a:solidFill>
                <a:latin typeface="Garet Bold"/>
              </a:rPr>
              <a:t>To Extract ARIMA Model Parameters</a:t>
            </a:r>
          </a:p>
        </p:txBody>
      </p:sp>
      <p:pic>
        <p:nvPicPr>
          <p:cNvPr id="9" name="Picture 8">
            <a:extLst>
              <a:ext uri="{FF2B5EF4-FFF2-40B4-BE49-F238E27FC236}">
                <a16:creationId xmlns:a16="http://schemas.microsoft.com/office/drawing/2014/main" id="{6C10A441-F8D6-8F30-4AE6-EC6F676F2E68}"/>
              </a:ext>
            </a:extLst>
          </p:cNvPr>
          <p:cNvPicPr>
            <a:picLocks noChangeAspect="1"/>
          </p:cNvPicPr>
          <p:nvPr/>
        </p:nvPicPr>
        <p:blipFill rotWithShape="1">
          <a:blip r:embed="rId2">
            <a:extLst>
              <a:ext uri="{28A0092B-C50C-407E-A947-70E740481C1C}">
                <a14:useLocalDpi xmlns:a14="http://schemas.microsoft.com/office/drawing/2010/main" val="0"/>
              </a:ext>
            </a:extLst>
          </a:blip>
          <a:srcRect l="8198" t="12567" r="8919" b="12566"/>
          <a:stretch/>
        </p:blipFill>
        <p:spPr>
          <a:xfrm>
            <a:off x="5029200" y="2227431"/>
            <a:ext cx="8305800" cy="5055704"/>
          </a:xfrm>
          <a:prstGeom prst="rect">
            <a:avLst/>
          </a:prstGeom>
        </p:spPr>
      </p:pic>
      <p:pic>
        <p:nvPicPr>
          <p:cNvPr id="12" name="Picture 11">
            <a:extLst>
              <a:ext uri="{FF2B5EF4-FFF2-40B4-BE49-F238E27FC236}">
                <a16:creationId xmlns:a16="http://schemas.microsoft.com/office/drawing/2014/main" id="{0C3746F1-5F80-5DBC-5083-6F0E36BF2993}"/>
              </a:ext>
            </a:extLst>
          </p:cNvPr>
          <p:cNvPicPr>
            <a:picLocks noChangeAspect="1"/>
          </p:cNvPicPr>
          <p:nvPr/>
        </p:nvPicPr>
        <p:blipFill rotWithShape="1">
          <a:blip r:embed="rId3">
            <a:extLst>
              <a:ext uri="{28A0092B-C50C-407E-A947-70E740481C1C}">
                <a14:useLocalDpi xmlns:a14="http://schemas.microsoft.com/office/drawing/2010/main" val="0"/>
              </a:ext>
            </a:extLst>
          </a:blip>
          <a:srcRect l="9259" t="18459" r="10000" b="18459"/>
          <a:stretch/>
        </p:blipFill>
        <p:spPr>
          <a:xfrm>
            <a:off x="5143500" y="7290427"/>
            <a:ext cx="7353300" cy="2968305"/>
          </a:xfrm>
          <a:prstGeom prst="rect">
            <a:avLst/>
          </a:prstGeom>
        </p:spPr>
      </p:pic>
    </p:spTree>
    <p:extLst>
      <p:ext uri="{BB962C8B-B14F-4D97-AF65-F5344CB8AC3E}">
        <p14:creationId xmlns:p14="http://schemas.microsoft.com/office/powerpoint/2010/main" val="2853835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1335622"/>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ACF , PACF </a:t>
            </a:r>
          </a:p>
          <a:p>
            <a:pPr algn="l">
              <a:lnSpc>
                <a:spcPts val="5320"/>
              </a:lnSpc>
            </a:pPr>
            <a:r>
              <a:rPr lang="en-US" sz="3200" spc="76" dirty="0">
                <a:solidFill>
                  <a:srgbClr val="FFFFFF"/>
                </a:solidFill>
                <a:latin typeface="Garet Bold"/>
              </a:rPr>
              <a:t>To Extract ARIMA Model Parameters</a:t>
            </a:r>
          </a:p>
        </p:txBody>
      </p:sp>
      <p:pic>
        <p:nvPicPr>
          <p:cNvPr id="6" name="Picture 5" descr="A graph of a number of data&#10;&#10;Description automatically generated with medium confidence">
            <a:extLst>
              <a:ext uri="{FF2B5EF4-FFF2-40B4-BE49-F238E27FC236}">
                <a16:creationId xmlns:a16="http://schemas.microsoft.com/office/drawing/2014/main" id="{16058960-B98C-EA77-BFA0-AD86B4B25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628900"/>
            <a:ext cx="8688352" cy="705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graph with blue dots and points&#10;&#10;Description automatically generated">
            <a:extLst>
              <a:ext uri="{FF2B5EF4-FFF2-40B4-BE49-F238E27FC236}">
                <a16:creationId xmlns:a16="http://schemas.microsoft.com/office/drawing/2014/main" id="{E105E289-E230-BB60-CEE8-5591AC1C4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549" y="2643077"/>
            <a:ext cx="8994635" cy="7035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9868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Funded Amount Forecast using Arima</a:t>
            </a:r>
          </a:p>
        </p:txBody>
      </p:sp>
      <p:pic>
        <p:nvPicPr>
          <p:cNvPr id="9" name="Picture 8" descr="A graph with red and blue lines&#10;&#10;Description automatically generated">
            <a:extLst>
              <a:ext uri="{FF2B5EF4-FFF2-40B4-BE49-F238E27FC236}">
                <a16:creationId xmlns:a16="http://schemas.microsoft.com/office/drawing/2014/main" id="{809DD9F6-684C-A5EA-917B-16EA621D5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3197068"/>
            <a:ext cx="8453599" cy="5236245"/>
          </a:xfrm>
          <a:prstGeom prst="rect">
            <a:avLst/>
          </a:prstGeom>
        </p:spPr>
      </p:pic>
      <p:pic>
        <p:nvPicPr>
          <p:cNvPr id="6" name="Picture 5">
            <a:extLst>
              <a:ext uri="{FF2B5EF4-FFF2-40B4-BE49-F238E27FC236}">
                <a16:creationId xmlns:a16="http://schemas.microsoft.com/office/drawing/2014/main" id="{133FF9B4-6648-4F2A-60B8-A83BB1D05C2A}"/>
              </a:ext>
            </a:extLst>
          </p:cNvPr>
          <p:cNvPicPr>
            <a:picLocks noChangeAspect="1"/>
          </p:cNvPicPr>
          <p:nvPr/>
        </p:nvPicPr>
        <p:blipFill rotWithShape="1">
          <a:blip r:embed="rId3">
            <a:extLst>
              <a:ext uri="{28A0092B-C50C-407E-A947-70E740481C1C}">
                <a14:useLocalDpi xmlns:a14="http://schemas.microsoft.com/office/drawing/2010/main" val="0"/>
              </a:ext>
            </a:extLst>
          </a:blip>
          <a:srcRect l="7497" t="15588" r="7313" b="15476"/>
          <a:stretch/>
        </p:blipFill>
        <p:spPr>
          <a:xfrm>
            <a:off x="497600" y="4194274"/>
            <a:ext cx="8453599" cy="3241832"/>
          </a:xfrm>
          <a:prstGeom prst="rect">
            <a:avLst/>
          </a:prstGeom>
        </p:spPr>
      </p:pic>
    </p:spTree>
    <p:extLst>
      <p:ext uri="{BB962C8B-B14F-4D97-AF65-F5344CB8AC3E}">
        <p14:creationId xmlns:p14="http://schemas.microsoft.com/office/powerpoint/2010/main" val="308110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en-US"/>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34390" r="40145"/>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dirty="0">
                <a:solidFill>
                  <a:srgbClr val="000000"/>
                </a:solidFill>
                <a:latin typeface="Garet Bold"/>
              </a:rPr>
              <a:t>CONTENT</a:t>
            </a:r>
          </a:p>
        </p:txBody>
      </p:sp>
      <p:grpSp>
        <p:nvGrpSpPr>
          <p:cNvPr id="17" name="Group 17"/>
          <p:cNvGrpSpPr/>
          <p:nvPr/>
        </p:nvGrpSpPr>
        <p:grpSpPr>
          <a:xfrm>
            <a:off x="7297118" y="2384162"/>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01</a:t>
              </a:r>
            </a:p>
          </p:txBody>
        </p:sp>
      </p:grpSp>
      <p:grpSp>
        <p:nvGrpSpPr>
          <p:cNvPr id="20" name="Group 20"/>
          <p:cNvGrpSpPr/>
          <p:nvPr/>
        </p:nvGrpSpPr>
        <p:grpSpPr>
          <a:xfrm>
            <a:off x="7297118" y="356510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02</a:t>
              </a:r>
            </a:p>
          </p:txBody>
        </p:sp>
      </p:grpSp>
      <p:grpSp>
        <p:nvGrpSpPr>
          <p:cNvPr id="23" name="Group 23"/>
          <p:cNvGrpSpPr/>
          <p:nvPr/>
        </p:nvGrpSpPr>
        <p:grpSpPr>
          <a:xfrm>
            <a:off x="7297118" y="4746054"/>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03</a:t>
              </a:r>
            </a:p>
          </p:txBody>
        </p:sp>
      </p:grpSp>
      <p:grpSp>
        <p:nvGrpSpPr>
          <p:cNvPr id="26" name="Group 26"/>
          <p:cNvGrpSpPr/>
          <p:nvPr/>
        </p:nvGrpSpPr>
        <p:grpSpPr>
          <a:xfrm>
            <a:off x="7297118" y="5927000"/>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04</a:t>
              </a:r>
            </a:p>
          </p:txBody>
        </p:sp>
      </p:grpSp>
      <p:grpSp>
        <p:nvGrpSpPr>
          <p:cNvPr id="29" name="Group 29"/>
          <p:cNvGrpSpPr/>
          <p:nvPr/>
        </p:nvGrpSpPr>
        <p:grpSpPr>
          <a:xfrm>
            <a:off x="7297118" y="7107945"/>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05</a:t>
              </a:r>
            </a:p>
          </p:txBody>
        </p:sp>
      </p:grpSp>
      <p:grpSp>
        <p:nvGrpSpPr>
          <p:cNvPr id="32" name="Group 32"/>
          <p:cNvGrpSpPr/>
          <p:nvPr/>
        </p:nvGrpSpPr>
        <p:grpSpPr>
          <a:xfrm>
            <a:off x="7297118" y="8288891"/>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en-US"/>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263391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Dataset Description</a:t>
            </a:r>
          </a:p>
        </p:txBody>
      </p:sp>
      <p:sp>
        <p:nvSpPr>
          <p:cNvPr id="45" name="TextBox 45"/>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Objectives</a:t>
            </a:r>
          </a:p>
        </p:txBody>
      </p:sp>
      <p:sp>
        <p:nvSpPr>
          <p:cNvPr id="46" name="TextBox 46"/>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Answering questions</a:t>
            </a:r>
          </a:p>
        </p:txBody>
      </p:sp>
      <p:sp>
        <p:nvSpPr>
          <p:cNvPr id="47" name="TextBox 47"/>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Time series</a:t>
            </a:r>
          </a:p>
        </p:txBody>
      </p:sp>
      <p:sp>
        <p:nvSpPr>
          <p:cNvPr id="48" name="TextBox 48"/>
          <p:cNvSpPr txBox="1"/>
          <p:nvPr/>
        </p:nvSpPr>
        <p:spPr>
          <a:xfrm>
            <a:off x="8485829" y="7357700"/>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Model</a:t>
            </a:r>
          </a:p>
        </p:txBody>
      </p:sp>
      <p:sp>
        <p:nvSpPr>
          <p:cNvPr id="49" name="TextBox 49"/>
          <p:cNvSpPr txBox="1"/>
          <p:nvPr/>
        </p:nvSpPr>
        <p:spPr>
          <a:xfrm>
            <a:off x="8485829" y="853864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rPr>
              <a:t>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FE75035-8270-96F5-C9B0-ACF736DCCC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96A5A64-9189-B0E5-D430-F756AD2970AF}"/>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AD955744-1914-75D1-F8BD-9B47BAE6D6B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AutoShape 2">
            <a:extLst>
              <a:ext uri="{FF2B5EF4-FFF2-40B4-BE49-F238E27FC236}">
                <a16:creationId xmlns:a16="http://schemas.microsoft.com/office/drawing/2014/main" id="{72F0FAAB-5491-08D6-33FD-96D0D2133FB3}"/>
              </a:ext>
            </a:extLst>
          </p:cNvPr>
          <p:cNvSpPr>
            <a:spLocks noChangeAspect="1" noChangeArrowheads="1"/>
          </p:cNvSpPr>
          <p:nvPr/>
        </p:nvSpPr>
        <p:spPr bwMode="auto">
          <a:xfrm>
            <a:off x="4724400" y="49911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DA0AAEE2-40F1-F6E7-D972-3A18EB28F2C1}"/>
              </a:ext>
            </a:extLst>
          </p:cNvPr>
          <p:cNvSpPr txBox="1"/>
          <p:nvPr/>
        </p:nvSpPr>
        <p:spPr>
          <a:xfrm>
            <a:off x="762000"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Funded Amount Forecast using Arima</a:t>
            </a:r>
          </a:p>
        </p:txBody>
      </p:sp>
      <p:pic>
        <p:nvPicPr>
          <p:cNvPr id="6" name="Picture 5" descr="A graph showing a red and blue line&#10;&#10;Description automatically generated">
            <a:extLst>
              <a:ext uri="{FF2B5EF4-FFF2-40B4-BE49-F238E27FC236}">
                <a16:creationId xmlns:a16="http://schemas.microsoft.com/office/drawing/2014/main" id="{B2864E1F-66F0-E69B-968B-E4B91B56A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3803338"/>
            <a:ext cx="8006747" cy="4959460"/>
          </a:xfrm>
          <a:prstGeom prst="rect">
            <a:avLst/>
          </a:prstGeom>
        </p:spPr>
      </p:pic>
      <p:pic>
        <p:nvPicPr>
          <p:cNvPr id="7" name="Picture 6">
            <a:extLst>
              <a:ext uri="{FF2B5EF4-FFF2-40B4-BE49-F238E27FC236}">
                <a16:creationId xmlns:a16="http://schemas.microsoft.com/office/drawing/2014/main" id="{BA4323AF-1BF4-4179-6A96-462CEC648CB2}"/>
              </a:ext>
            </a:extLst>
          </p:cNvPr>
          <p:cNvPicPr>
            <a:picLocks noChangeAspect="1"/>
          </p:cNvPicPr>
          <p:nvPr/>
        </p:nvPicPr>
        <p:blipFill rotWithShape="1">
          <a:blip r:embed="rId3">
            <a:extLst>
              <a:ext uri="{28A0092B-C50C-407E-A947-70E740481C1C}">
                <a14:useLocalDpi xmlns:a14="http://schemas.microsoft.com/office/drawing/2010/main" val="0"/>
              </a:ext>
            </a:extLst>
          </a:blip>
          <a:srcRect l="5967" t="15588" r="6431" b="15476"/>
          <a:stretch/>
        </p:blipFill>
        <p:spPr>
          <a:xfrm>
            <a:off x="304800" y="4456495"/>
            <a:ext cx="9258300" cy="2836582"/>
          </a:xfrm>
          <a:prstGeom prst="rect">
            <a:avLst/>
          </a:prstGeom>
        </p:spPr>
      </p:pic>
    </p:spTree>
    <p:extLst>
      <p:ext uri="{BB962C8B-B14F-4D97-AF65-F5344CB8AC3E}">
        <p14:creationId xmlns:p14="http://schemas.microsoft.com/office/powerpoint/2010/main" val="3833964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7836C64B-D7AC-B616-7AD5-08CB62BF1DF5}"/>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101A5469-9C4D-6C65-E31D-28A6141C6FAA}"/>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E2AFAAF9-95E6-0EB9-0377-7DEE5CE1B32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pic>
        <p:nvPicPr>
          <p:cNvPr id="13" name="Picture 12" descr="A screenshot of a computer program">
            <a:extLst>
              <a:ext uri="{FF2B5EF4-FFF2-40B4-BE49-F238E27FC236}">
                <a16:creationId xmlns:a16="http://schemas.microsoft.com/office/drawing/2014/main" id="{BC2D4C10-11E3-AEB3-37A7-FA4F7AABFACD}"/>
              </a:ext>
            </a:extLst>
          </p:cNvPr>
          <p:cNvPicPr>
            <a:picLocks noChangeAspect="1"/>
          </p:cNvPicPr>
          <p:nvPr/>
        </p:nvPicPr>
        <p:blipFill rotWithShape="1">
          <a:blip r:embed="rId3">
            <a:extLst>
              <a:ext uri="{28A0092B-C50C-407E-A947-70E740481C1C}">
                <a14:useLocalDpi xmlns:a14="http://schemas.microsoft.com/office/drawing/2010/main" val="0"/>
              </a:ext>
            </a:extLst>
          </a:blip>
          <a:srcRect l="6119" t="8153" r="6888" b="8602"/>
          <a:stretch/>
        </p:blipFill>
        <p:spPr>
          <a:xfrm>
            <a:off x="152400" y="2227431"/>
            <a:ext cx="10515596" cy="8096078"/>
          </a:xfrm>
          <a:prstGeom prst="rect">
            <a:avLst/>
          </a:prstGeom>
        </p:spPr>
      </p:pic>
      <p:sp>
        <p:nvSpPr>
          <p:cNvPr id="14" name="TextBox 7">
            <a:extLst>
              <a:ext uri="{FF2B5EF4-FFF2-40B4-BE49-F238E27FC236}">
                <a16:creationId xmlns:a16="http://schemas.microsoft.com/office/drawing/2014/main" id="{A5A561E6-24AF-FD3C-3238-63B85AD1304D}"/>
              </a:ext>
            </a:extLst>
          </p:cNvPr>
          <p:cNvSpPr txBox="1"/>
          <p:nvPr/>
        </p:nvSpPr>
        <p:spPr>
          <a:xfrm>
            <a:off x="12649200" y="4883892"/>
            <a:ext cx="6048363" cy="2700969"/>
          </a:xfrm>
          <a:prstGeom prst="rect">
            <a:avLst/>
          </a:prstGeom>
        </p:spPr>
        <p:txBody>
          <a:bodyPr wrap="square" lIns="0" tIns="0" rIns="0" bIns="0" rtlCol="0" anchor="t">
            <a:spAutoFit/>
          </a:bodyPr>
          <a:lstStyle/>
          <a:p>
            <a:pPr algn="l">
              <a:lnSpc>
                <a:spcPts val="5320"/>
              </a:lnSpc>
            </a:pPr>
            <a:r>
              <a:rPr lang="en-US" sz="4000" i="0" dirty="0">
                <a:solidFill>
                  <a:srgbClr val="3B3B3B"/>
                </a:solidFill>
                <a:effectLst/>
                <a:latin typeface="Consolas" panose="020B0609020204030204" pitchFamily="49" charset="0"/>
              </a:rPr>
              <a:t>Mean Squared Error: 8098.3827477937075 R^2 Score: 0.9084642368891588</a:t>
            </a:r>
            <a:endParaRPr lang="en-US" sz="3800" spc="76" dirty="0">
              <a:solidFill>
                <a:srgbClr val="000000"/>
              </a:solidFill>
              <a:latin typeface="Garet Bold"/>
            </a:endParaRPr>
          </a:p>
        </p:txBody>
      </p:sp>
      <p:sp>
        <p:nvSpPr>
          <p:cNvPr id="16" name="Rectangle 15">
            <a:extLst>
              <a:ext uri="{FF2B5EF4-FFF2-40B4-BE49-F238E27FC236}">
                <a16:creationId xmlns:a16="http://schemas.microsoft.com/office/drawing/2014/main" id="{C3A07E1D-550A-A6E9-A78A-3007353B8DAC}"/>
              </a:ext>
            </a:extLst>
          </p:cNvPr>
          <p:cNvSpPr/>
          <p:nvPr/>
        </p:nvSpPr>
        <p:spPr>
          <a:xfrm>
            <a:off x="12120716" y="4827670"/>
            <a:ext cx="6172200" cy="2895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6">
            <a:extLst>
              <a:ext uri="{FF2B5EF4-FFF2-40B4-BE49-F238E27FC236}">
                <a16:creationId xmlns:a16="http://schemas.microsoft.com/office/drawing/2014/main" id="{AA67895B-9247-5028-D614-20501EA197FA}"/>
              </a:ext>
            </a:extLst>
          </p:cNvPr>
          <p:cNvSpPr txBox="1"/>
          <p:nvPr/>
        </p:nvSpPr>
        <p:spPr>
          <a:xfrm>
            <a:off x="824649"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Linear Regression Model</a:t>
            </a:r>
          </a:p>
        </p:txBody>
      </p:sp>
    </p:spTree>
    <p:extLst>
      <p:ext uri="{BB962C8B-B14F-4D97-AF65-F5344CB8AC3E}">
        <p14:creationId xmlns:p14="http://schemas.microsoft.com/office/powerpoint/2010/main" val="108422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7836C64B-D7AC-B616-7AD5-08CB62BF1DF5}"/>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101A5469-9C4D-6C65-E31D-28A6141C6FAA}"/>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E2AFAAF9-95E6-0EB9-0377-7DEE5CE1B32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14" name="TextBox 7">
            <a:extLst>
              <a:ext uri="{FF2B5EF4-FFF2-40B4-BE49-F238E27FC236}">
                <a16:creationId xmlns:a16="http://schemas.microsoft.com/office/drawing/2014/main" id="{A5A561E6-24AF-FD3C-3238-63B85AD1304D}"/>
              </a:ext>
            </a:extLst>
          </p:cNvPr>
          <p:cNvSpPr txBox="1"/>
          <p:nvPr/>
        </p:nvSpPr>
        <p:spPr>
          <a:xfrm>
            <a:off x="12115800" y="4924138"/>
            <a:ext cx="6172200" cy="2702663"/>
          </a:xfrm>
          <a:prstGeom prst="rect">
            <a:avLst/>
          </a:prstGeom>
        </p:spPr>
        <p:txBody>
          <a:bodyPr wrap="square" lIns="0" tIns="0" rIns="0" bIns="0" rtlCol="0" anchor="t">
            <a:spAutoFit/>
          </a:bodyPr>
          <a:lstStyle/>
          <a:p>
            <a:pPr algn="l">
              <a:lnSpc>
                <a:spcPts val="5320"/>
              </a:lnSpc>
            </a:pPr>
            <a:r>
              <a:rPr lang="en-US" sz="4000" b="0" i="0" dirty="0">
                <a:solidFill>
                  <a:srgbClr val="3B3B3B"/>
                </a:solidFill>
                <a:effectLst/>
                <a:latin typeface="Consolas" panose="020B0609020204030204" pitchFamily="49" charset="0"/>
              </a:rPr>
              <a:t>Mean Squared Error: 4024.8233</a:t>
            </a:r>
          </a:p>
          <a:p>
            <a:pPr algn="l">
              <a:lnSpc>
                <a:spcPts val="5320"/>
              </a:lnSpc>
            </a:pPr>
            <a:r>
              <a:rPr lang="en-US" sz="4000" b="0" i="0" dirty="0">
                <a:solidFill>
                  <a:srgbClr val="3B3B3B"/>
                </a:solidFill>
                <a:effectLst/>
                <a:latin typeface="Consolas" panose="020B0609020204030204" pitchFamily="49" charset="0"/>
              </a:rPr>
              <a:t>R^2 Score: </a:t>
            </a:r>
          </a:p>
          <a:p>
            <a:pPr algn="l">
              <a:lnSpc>
                <a:spcPts val="5320"/>
              </a:lnSpc>
            </a:pPr>
            <a:r>
              <a:rPr lang="en-US" sz="4000" b="0" i="0" dirty="0">
                <a:solidFill>
                  <a:srgbClr val="3B3B3B"/>
                </a:solidFill>
                <a:effectLst/>
                <a:latin typeface="Consolas" panose="020B0609020204030204" pitchFamily="49" charset="0"/>
              </a:rPr>
              <a:t>0.95450754</a:t>
            </a:r>
            <a:endParaRPr lang="en-US" sz="3800" spc="76" dirty="0">
              <a:solidFill>
                <a:srgbClr val="000000"/>
              </a:solidFill>
              <a:latin typeface="Garet Bold"/>
            </a:endParaRPr>
          </a:p>
        </p:txBody>
      </p:sp>
      <p:sp>
        <p:nvSpPr>
          <p:cNvPr id="16" name="Rectangle 15">
            <a:extLst>
              <a:ext uri="{FF2B5EF4-FFF2-40B4-BE49-F238E27FC236}">
                <a16:creationId xmlns:a16="http://schemas.microsoft.com/office/drawing/2014/main" id="{C3A07E1D-550A-A6E9-A78A-3007353B8DAC}"/>
              </a:ext>
            </a:extLst>
          </p:cNvPr>
          <p:cNvSpPr/>
          <p:nvPr/>
        </p:nvSpPr>
        <p:spPr>
          <a:xfrm>
            <a:off x="11866645" y="4827670"/>
            <a:ext cx="6172200" cy="2895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6">
            <a:extLst>
              <a:ext uri="{FF2B5EF4-FFF2-40B4-BE49-F238E27FC236}">
                <a16:creationId xmlns:a16="http://schemas.microsoft.com/office/drawing/2014/main" id="{AA67895B-9247-5028-D614-20501EA197FA}"/>
              </a:ext>
            </a:extLst>
          </p:cNvPr>
          <p:cNvSpPr txBox="1"/>
          <p:nvPr/>
        </p:nvSpPr>
        <p:spPr>
          <a:xfrm>
            <a:off x="824649"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Random Forest Regression Model</a:t>
            </a:r>
          </a:p>
        </p:txBody>
      </p:sp>
      <p:pic>
        <p:nvPicPr>
          <p:cNvPr id="6" name="Picture 5" descr="A screenshot of a computer program&#10;&#10;Description automatically generated">
            <a:extLst>
              <a:ext uri="{FF2B5EF4-FFF2-40B4-BE49-F238E27FC236}">
                <a16:creationId xmlns:a16="http://schemas.microsoft.com/office/drawing/2014/main" id="{219118BA-20E6-327C-56F5-EC00437EB0A8}"/>
              </a:ext>
            </a:extLst>
          </p:cNvPr>
          <p:cNvPicPr>
            <a:picLocks noChangeAspect="1"/>
          </p:cNvPicPr>
          <p:nvPr/>
        </p:nvPicPr>
        <p:blipFill rotWithShape="1">
          <a:blip r:embed="rId3">
            <a:extLst>
              <a:ext uri="{28A0092B-C50C-407E-A947-70E740481C1C}">
                <a14:useLocalDpi xmlns:a14="http://schemas.microsoft.com/office/drawing/2010/main" val="0"/>
              </a:ext>
            </a:extLst>
          </a:blip>
          <a:srcRect l="6509" t="13034" r="6947" b="13727"/>
          <a:stretch/>
        </p:blipFill>
        <p:spPr>
          <a:xfrm>
            <a:off x="62863" y="3536566"/>
            <a:ext cx="11803782" cy="5284870"/>
          </a:xfrm>
          <a:prstGeom prst="rect">
            <a:avLst/>
          </a:prstGeom>
        </p:spPr>
      </p:pic>
    </p:spTree>
    <p:extLst>
      <p:ext uri="{BB962C8B-B14F-4D97-AF65-F5344CB8AC3E}">
        <p14:creationId xmlns:p14="http://schemas.microsoft.com/office/powerpoint/2010/main" val="2991078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C1F7E5E9-C2C2-AB34-E6B0-18A76F70AAA9}"/>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2D9D8A8A-8E37-F955-EB60-3BC7C158E70B}"/>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71B4B9A0-572A-2034-3D34-E3EEBF643E5A}"/>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407C1715-1493-BA66-D19C-8A25FC202CC5}"/>
              </a:ext>
            </a:extLst>
          </p:cNvPr>
          <p:cNvSpPr txBox="1"/>
          <p:nvPr/>
        </p:nvSpPr>
        <p:spPr>
          <a:xfrm>
            <a:off x="609598" y="2316346"/>
            <a:ext cx="17068800" cy="7848302"/>
          </a:xfrm>
          <a:prstGeom prst="rect">
            <a:avLst/>
          </a:prstGeom>
          <a:noFill/>
        </p:spPr>
        <p:txBody>
          <a:bodyPr wrap="square" rtlCol="0">
            <a:spAutoFit/>
          </a:bodyPr>
          <a:lstStyle/>
          <a:p>
            <a:r>
              <a:rPr lang="en-US" sz="2400" dirty="0">
                <a:latin typeface="Abadi" panose="020B0604020104020204" pitchFamily="34" charset="0"/>
              </a:rPr>
              <a:t>The analysis of the Kiva loans dataset has provided valuable insights into the funding patterns and loan characteristics facilitated by the Kiva organization. By leveraging data exploration, visualization, and machine learning techniques, we have addressed key questions and objectives of this business intelligence project. Below are the key takeaways and conclusions:</a:t>
            </a:r>
          </a:p>
          <a:p>
            <a:endParaRPr lang="en-US" sz="2400" dirty="0">
              <a:latin typeface="Abadi" panose="020B0604020104020204" pitchFamily="34" charset="0"/>
            </a:endParaRPr>
          </a:p>
          <a:p>
            <a:r>
              <a:rPr lang="en-US" sz="2400" b="1" dirty="0">
                <a:latin typeface="Abadi" panose="020B0604020104020204" pitchFamily="34" charset="0"/>
              </a:rPr>
              <a:t>- Sector Analysis:</a:t>
            </a:r>
            <a:endParaRPr lang="en-US" sz="2400" dirty="0">
              <a:latin typeface="Abadi" panose="020B0604020104020204" pitchFamily="34" charset="0"/>
            </a:endParaRPr>
          </a:p>
          <a:p>
            <a:r>
              <a:rPr lang="en-US" sz="2400" dirty="0">
                <a:latin typeface="Abadi" panose="020B0604020104020204" pitchFamily="34" charset="0"/>
              </a:rPr>
              <a:t>We identified the sectors that receive the highest funding, with Agriculture, Food, and Retail being the top recipients. This information can help Kiva prioritize their resources and focus on sectors with high funding demands.</a:t>
            </a:r>
          </a:p>
          <a:p>
            <a:r>
              <a:rPr lang="en-US" sz="2400" dirty="0">
                <a:latin typeface="Abadi" panose="020B0604020104020204" pitchFamily="34" charset="0"/>
              </a:rPr>
              <a:t>Over time, funding trends reveal shifts in sector priorities, indicating changes in economic needs or donor preferences.</a:t>
            </a:r>
          </a:p>
          <a:p>
            <a:endParaRPr lang="en-US" sz="2400" dirty="0">
              <a:latin typeface="Abadi" panose="020B0604020104020204" pitchFamily="34" charset="0"/>
            </a:endParaRPr>
          </a:p>
          <a:p>
            <a:r>
              <a:rPr lang="en-US" sz="2400" b="1" dirty="0">
                <a:latin typeface="Abadi" panose="020B0604020104020204" pitchFamily="34" charset="0"/>
              </a:rPr>
              <a:t>- Correlation Analysis:</a:t>
            </a:r>
            <a:endParaRPr lang="en-US" sz="2400" dirty="0">
              <a:latin typeface="Abadi" panose="020B0604020104020204" pitchFamily="34" charset="0"/>
            </a:endParaRPr>
          </a:p>
          <a:p>
            <a:r>
              <a:rPr lang="en-US" sz="2400" dirty="0">
                <a:latin typeface="Abadi" panose="020B0604020104020204" pitchFamily="34" charset="0"/>
              </a:rPr>
              <a:t>Our analysis demonstrated a significant correlation between the number of lenders and the funded loan amount. This suggests that larger loan requests attract more lenders, possibly due to the perceived impact or project scale.</a:t>
            </a:r>
          </a:p>
          <a:p>
            <a:endParaRPr lang="en-US" sz="2400" dirty="0">
              <a:latin typeface="Abadi" panose="020B0604020104020204" pitchFamily="34" charset="0"/>
            </a:endParaRPr>
          </a:p>
          <a:p>
            <a:r>
              <a:rPr lang="en-US" sz="2400" b="1" dirty="0">
                <a:latin typeface="Abadi" panose="020B0604020104020204" pitchFamily="34" charset="0"/>
              </a:rPr>
              <a:t>- Predictive Modeling:</a:t>
            </a:r>
            <a:endParaRPr lang="en-US" sz="2400" dirty="0">
              <a:latin typeface="Abadi" panose="020B0604020104020204" pitchFamily="34" charset="0"/>
            </a:endParaRPr>
          </a:p>
          <a:p>
            <a:r>
              <a:rPr lang="en-US" sz="2400" dirty="0">
                <a:latin typeface="Abadi" panose="020B0604020104020204" pitchFamily="34" charset="0"/>
              </a:rPr>
              <a:t>Using historical data, we developed a machine learning model to predict future loan amounts. The model achieved a high R² score of 0.908, indicating that it can accurately forecast loan amounts based on past trends and attributes.</a:t>
            </a:r>
          </a:p>
          <a:p>
            <a:r>
              <a:rPr lang="en-US" sz="2400" dirty="0">
                <a:latin typeface="Abadi" panose="020B0604020104020204" pitchFamily="34" charset="0"/>
              </a:rPr>
              <a:t>This predictive capability can assist Kiva in anticipating funding needs and managing resources more effectively.</a:t>
            </a:r>
          </a:p>
          <a:p>
            <a:endParaRPr lang="en-US" sz="2400" dirty="0">
              <a:latin typeface="Abadi" panose="020B0604020104020204" pitchFamily="34" charset="0"/>
            </a:endParaRPr>
          </a:p>
          <a:p>
            <a:r>
              <a:rPr lang="en-US" sz="2400" b="1" dirty="0">
                <a:latin typeface="Abadi" panose="020B0604020104020204" pitchFamily="34" charset="0"/>
              </a:rPr>
              <a:t>- Time Series Analysis:</a:t>
            </a:r>
            <a:endParaRPr lang="en-US" sz="2400" dirty="0">
              <a:latin typeface="Abadi" panose="020B0604020104020204" pitchFamily="34" charset="0"/>
            </a:endParaRPr>
          </a:p>
          <a:p>
            <a:r>
              <a:rPr lang="en-US" sz="2400" dirty="0">
                <a:latin typeface="Abadi" panose="020B0604020104020204" pitchFamily="34" charset="0"/>
              </a:rPr>
              <a:t>By constructing a time series of the funded amounts, we observed seasonal and temporal patterns in loan funding. These insights can guide strategic planning and funding allocation throughout the year.</a:t>
            </a:r>
          </a:p>
        </p:txBody>
      </p:sp>
      <p:sp>
        <p:nvSpPr>
          <p:cNvPr id="9" name="TextBox 6">
            <a:extLst>
              <a:ext uri="{FF2B5EF4-FFF2-40B4-BE49-F238E27FC236}">
                <a16:creationId xmlns:a16="http://schemas.microsoft.com/office/drawing/2014/main" id="{32BC1BC0-9482-94A4-0B81-B466FCDE22DE}"/>
              </a:ext>
            </a:extLst>
          </p:cNvPr>
          <p:cNvSpPr txBox="1"/>
          <p:nvPr/>
        </p:nvSpPr>
        <p:spPr>
          <a:xfrm>
            <a:off x="824649" y="713410"/>
            <a:ext cx="16638698" cy="655949"/>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Conclusion</a:t>
            </a:r>
          </a:p>
        </p:txBody>
      </p:sp>
    </p:spTree>
    <p:extLst>
      <p:ext uri="{BB962C8B-B14F-4D97-AF65-F5344CB8AC3E}">
        <p14:creationId xmlns:p14="http://schemas.microsoft.com/office/powerpoint/2010/main" val="167396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773143"/>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dirty="0">
                  <a:solidFill>
                    <a:srgbClr val="FFFFFF"/>
                  </a:solidFill>
                  <a:latin typeface="Garet"/>
                </a:rPr>
                <a:t>May 2024</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24423" y="78685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2356760" y="793750"/>
            <a:ext cx="3191396" cy="396262"/>
          </a:xfrm>
          <a:prstGeom prst="rect">
            <a:avLst/>
          </a:prstGeom>
        </p:spPr>
        <p:txBody>
          <a:bodyPr lIns="0" tIns="0" rIns="0" bIns="0" rtlCol="0" anchor="t">
            <a:spAutoFit/>
          </a:bodyPr>
          <a:lstStyle/>
          <a:p>
            <a:pPr algn="l">
              <a:lnSpc>
                <a:spcPts val="3220"/>
              </a:lnSpc>
            </a:pPr>
            <a:r>
              <a:rPr lang="en-US" sz="2300" dirty="0">
                <a:solidFill>
                  <a:srgbClr val="000000"/>
                </a:solidFill>
                <a:latin typeface="Garet Bold"/>
              </a:rPr>
              <a:t>Analytical squad</a:t>
            </a:r>
          </a:p>
        </p:txBody>
      </p:sp>
      <p:sp>
        <p:nvSpPr>
          <p:cNvPr id="24" name="TextBox 24"/>
          <p:cNvSpPr txBox="1"/>
          <p:nvPr/>
        </p:nvSpPr>
        <p:spPr>
          <a:xfrm>
            <a:off x="1668251" y="4922625"/>
            <a:ext cx="8766566" cy="495300"/>
          </a:xfrm>
          <a:prstGeom prst="rect">
            <a:avLst/>
          </a:prstGeom>
        </p:spPr>
        <p:txBody>
          <a:bodyPr lIns="0" tIns="0" rIns="0" bIns="0" rtlCol="0" anchor="t">
            <a:spAutoFit/>
          </a:bodyPr>
          <a:lstStyle/>
          <a:p>
            <a:pPr algn="l">
              <a:lnSpc>
                <a:spcPts val="4199"/>
              </a:lnSpc>
            </a:pPr>
            <a:r>
              <a:rPr lang="en-US" sz="2999" spc="299" dirty="0">
                <a:solidFill>
                  <a:srgbClr val="000000"/>
                </a:solidFill>
                <a:latin typeface="Garet"/>
              </a:rPr>
              <a:t>FOR YOUR ATTENTION</a:t>
            </a:r>
          </a:p>
        </p:txBody>
      </p:sp>
      <p:sp>
        <p:nvSpPr>
          <p:cNvPr id="25" name="TextBox 25"/>
          <p:cNvSpPr txBox="1"/>
          <p:nvPr/>
        </p:nvSpPr>
        <p:spPr>
          <a:xfrm>
            <a:off x="1624423" y="3443269"/>
            <a:ext cx="8795646" cy="1523365"/>
          </a:xfrm>
          <a:prstGeom prst="rect">
            <a:avLst/>
          </a:prstGeom>
        </p:spPr>
        <p:txBody>
          <a:bodyPr lIns="0" tIns="0" rIns="0" bIns="0" rtlCol="0" anchor="t">
            <a:spAutoFit/>
          </a:bodyPr>
          <a:lstStyle/>
          <a:p>
            <a:pPr algn="l">
              <a:lnSpc>
                <a:spcPts val="11960"/>
              </a:lnSpc>
            </a:pPr>
            <a:r>
              <a:rPr lang="en-US" sz="10400">
                <a:solidFill>
                  <a:srgbClr val="000000"/>
                </a:solidFill>
                <a:latin typeface="Garet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73650" y="2049171"/>
            <a:ext cx="1310100" cy="0"/>
          </a:xfrm>
          <a:prstGeom prst="line">
            <a:avLst/>
          </a:prstGeom>
          <a:ln w="95250" cap="flat">
            <a:solidFill>
              <a:srgbClr val="FFFFFF"/>
            </a:solidFill>
            <a:prstDash val="solid"/>
            <a:headEnd type="none" w="sm" len="sm"/>
            <a:tailEnd type="none" w="sm" len="sm"/>
          </a:ln>
        </p:spPr>
        <p:txBody>
          <a:bodyPr/>
          <a:lstStyle/>
          <a:p>
            <a:endParaRPr lang="en-US"/>
          </a:p>
        </p:txBody>
      </p:sp>
      <p:sp>
        <p:nvSpPr>
          <p:cNvPr id="3" name="TextBox 3"/>
          <p:cNvSpPr txBox="1"/>
          <p:nvPr/>
        </p:nvSpPr>
        <p:spPr>
          <a:xfrm>
            <a:off x="288447" y="915478"/>
            <a:ext cx="4568944"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rPr>
              <a:t>OVERVIEW</a:t>
            </a:r>
          </a:p>
        </p:txBody>
      </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5179" y="2433423"/>
            <a:ext cx="17653843" cy="7516994"/>
          </a:xfrm>
          <a:prstGeom prst="rect">
            <a:avLst/>
          </a:prstGeom>
        </p:spPr>
        <p:txBody>
          <a:bodyPr wrap="square" lIns="0" tIns="0" rIns="0" bIns="0" rtlCol="0" anchor="t">
            <a:spAutoFit/>
          </a:bodyPr>
          <a:lstStyle/>
          <a:p>
            <a:pPr algn="l">
              <a:lnSpc>
                <a:spcPts val="4860"/>
              </a:lnSpc>
            </a:pPr>
            <a:r>
              <a:rPr lang="en-US" sz="3471" dirty="0">
                <a:solidFill>
                  <a:srgbClr val="000000"/>
                </a:solidFill>
                <a:latin typeface="Aharoni" panose="02010803020104030203" pitchFamily="2" charset="-79"/>
                <a:cs typeface="Aharoni" panose="02010803020104030203" pitchFamily="2" charset="-79"/>
              </a:rPr>
              <a:t>1. id: Unique identifier for each loan.</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2. </a:t>
            </a:r>
            <a:r>
              <a:rPr lang="en-US" sz="3471" dirty="0" err="1">
                <a:solidFill>
                  <a:srgbClr val="000000"/>
                </a:solidFill>
                <a:latin typeface="Aharoni" panose="02010803020104030203" pitchFamily="2" charset="-79"/>
                <a:cs typeface="Aharoni" panose="02010803020104030203" pitchFamily="2" charset="-79"/>
              </a:rPr>
              <a:t>Funded_amount</a:t>
            </a:r>
            <a:r>
              <a:rPr lang="en-US" sz="3471" dirty="0">
                <a:solidFill>
                  <a:srgbClr val="000000"/>
                </a:solidFill>
                <a:latin typeface="Aharoni" panose="02010803020104030203" pitchFamily="2" charset="-79"/>
                <a:cs typeface="Aharoni" panose="02010803020104030203" pitchFamily="2" charset="-79"/>
              </a:rPr>
              <a:t>: The amount of money funded for the loan.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3. </a:t>
            </a:r>
            <a:r>
              <a:rPr lang="en-US" sz="3471" dirty="0" err="1">
                <a:solidFill>
                  <a:srgbClr val="000000"/>
                </a:solidFill>
                <a:latin typeface="Aharoni" panose="02010803020104030203" pitchFamily="2" charset="-79"/>
                <a:cs typeface="Aharoni" panose="02010803020104030203" pitchFamily="2" charset="-79"/>
              </a:rPr>
              <a:t>Loan_amount</a:t>
            </a:r>
            <a:r>
              <a:rPr lang="en-US" sz="3471" dirty="0">
                <a:solidFill>
                  <a:srgbClr val="000000"/>
                </a:solidFill>
                <a:latin typeface="Aharoni" panose="02010803020104030203" pitchFamily="2" charset="-79"/>
                <a:cs typeface="Aharoni" panose="02010803020104030203" pitchFamily="2" charset="-79"/>
              </a:rPr>
              <a:t>: The total amount of money requested for the loan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4. Sector: The sector for which the loan is intended (e.g., Food, Transportation).</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 5. Country: The country where the loan is being provided.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6. </a:t>
            </a:r>
            <a:r>
              <a:rPr lang="en-US" sz="3471" dirty="0" err="1">
                <a:solidFill>
                  <a:srgbClr val="000000"/>
                </a:solidFill>
                <a:latin typeface="Aharoni" panose="02010803020104030203" pitchFamily="2" charset="-79"/>
                <a:cs typeface="Aharoni" panose="02010803020104030203" pitchFamily="2" charset="-79"/>
              </a:rPr>
              <a:t>Partner_id</a:t>
            </a:r>
            <a:r>
              <a:rPr lang="en-US" sz="3471" dirty="0">
                <a:solidFill>
                  <a:srgbClr val="000000"/>
                </a:solidFill>
                <a:latin typeface="Aharoni" panose="02010803020104030203" pitchFamily="2" charset="-79"/>
                <a:cs typeface="Aharoni" panose="02010803020104030203" pitchFamily="2" charset="-79"/>
              </a:rPr>
              <a:t>: Identifier for the partner organization facilitating the loan.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7. </a:t>
            </a:r>
            <a:r>
              <a:rPr lang="en-US" sz="3471" dirty="0" err="1">
                <a:solidFill>
                  <a:srgbClr val="000000"/>
                </a:solidFill>
                <a:latin typeface="Aharoni" panose="02010803020104030203" pitchFamily="2" charset="-79"/>
                <a:cs typeface="Aharoni" panose="02010803020104030203" pitchFamily="2" charset="-79"/>
              </a:rPr>
              <a:t>Term_in_months</a:t>
            </a:r>
            <a:r>
              <a:rPr lang="en-US" sz="3471" dirty="0">
                <a:solidFill>
                  <a:srgbClr val="000000"/>
                </a:solidFill>
                <a:latin typeface="Aharoni" panose="02010803020104030203" pitchFamily="2" charset="-79"/>
                <a:cs typeface="Aharoni" panose="02010803020104030203" pitchFamily="2" charset="-79"/>
              </a:rPr>
              <a:t>: The term of the loan in months.</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8. </a:t>
            </a:r>
            <a:r>
              <a:rPr lang="en-US" sz="3471" dirty="0" err="1">
                <a:solidFill>
                  <a:srgbClr val="000000"/>
                </a:solidFill>
                <a:latin typeface="Aharoni" panose="02010803020104030203" pitchFamily="2" charset="-79"/>
                <a:cs typeface="Aharoni" panose="02010803020104030203" pitchFamily="2" charset="-79"/>
              </a:rPr>
              <a:t>Lender_count</a:t>
            </a:r>
            <a:r>
              <a:rPr lang="en-US" sz="3471" dirty="0">
                <a:solidFill>
                  <a:srgbClr val="000000"/>
                </a:solidFill>
                <a:latin typeface="Aharoni" panose="02010803020104030203" pitchFamily="2" charset="-79"/>
                <a:cs typeface="Aharoni" panose="02010803020104030203" pitchFamily="2" charset="-79"/>
              </a:rPr>
              <a:t>: The number of lenders contributing to the loan.</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9. </a:t>
            </a:r>
            <a:r>
              <a:rPr lang="en-US" sz="3471" dirty="0" err="1">
                <a:solidFill>
                  <a:srgbClr val="000000"/>
                </a:solidFill>
                <a:latin typeface="Aharoni" panose="02010803020104030203" pitchFamily="2" charset="-79"/>
                <a:cs typeface="Aharoni" panose="02010803020104030203" pitchFamily="2" charset="-79"/>
              </a:rPr>
              <a:t>Borrower_genders</a:t>
            </a:r>
            <a:r>
              <a:rPr lang="en-US" sz="3471" dirty="0">
                <a:solidFill>
                  <a:srgbClr val="000000"/>
                </a:solidFill>
                <a:latin typeface="Aharoni" panose="02010803020104030203" pitchFamily="2" charset="-79"/>
                <a:cs typeface="Aharoni" panose="02010803020104030203" pitchFamily="2" charset="-79"/>
              </a:rPr>
              <a:t>: Genders of the borrowers (e.g., female, male).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10. </a:t>
            </a:r>
            <a:r>
              <a:rPr lang="en-US" sz="3471" dirty="0" err="1">
                <a:solidFill>
                  <a:srgbClr val="000000"/>
                </a:solidFill>
                <a:latin typeface="Aharoni" panose="02010803020104030203" pitchFamily="2" charset="-79"/>
                <a:cs typeface="Aharoni" panose="02010803020104030203" pitchFamily="2" charset="-79"/>
              </a:rPr>
              <a:t>Repayment_interval</a:t>
            </a:r>
            <a:r>
              <a:rPr lang="en-US" sz="3471" dirty="0">
                <a:solidFill>
                  <a:srgbClr val="000000"/>
                </a:solidFill>
                <a:latin typeface="Aharoni" panose="02010803020104030203" pitchFamily="2" charset="-79"/>
                <a:cs typeface="Aharoni" panose="02010803020104030203" pitchFamily="2" charset="-79"/>
              </a:rPr>
              <a:t>: The interval at which repayments are made (e.g., irregular, bullet). </a:t>
            </a:r>
          </a:p>
          <a:p>
            <a:pPr algn="l">
              <a:lnSpc>
                <a:spcPts val="4860"/>
              </a:lnSpc>
            </a:pPr>
            <a:r>
              <a:rPr lang="en-US" sz="3471" dirty="0">
                <a:solidFill>
                  <a:srgbClr val="000000"/>
                </a:solidFill>
                <a:latin typeface="Aharoni" panose="02010803020104030203" pitchFamily="2" charset="-79"/>
                <a:cs typeface="Aharoni" panose="02010803020104030203" pitchFamily="2" charset="-79"/>
              </a:rPr>
              <a:t>11. Date: The date when the loan was initiated. </a:t>
            </a:r>
          </a:p>
        </p:txBody>
      </p:sp>
      <p:grpSp>
        <p:nvGrpSpPr>
          <p:cNvPr id="12" name="Group 12"/>
          <p:cNvGrpSpPr/>
          <p:nvPr/>
        </p:nvGrpSpPr>
        <p:grpSpPr>
          <a:xfrm>
            <a:off x="0" y="0"/>
            <a:ext cx="18288000" cy="2227431"/>
            <a:chOff x="0" y="0"/>
            <a:chExt cx="4816593" cy="586648"/>
          </a:xfrm>
        </p:grpSpPr>
        <p:sp>
          <p:nvSpPr>
            <p:cNvPr id="13" name="Freeform 13"/>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14" name="TextBox 14"/>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268630"/>
            <a:ext cx="18288000" cy="1823576"/>
          </a:xfrm>
          <a:prstGeom prst="rect">
            <a:avLst/>
          </a:prstGeom>
        </p:spPr>
        <p:txBody>
          <a:bodyPr lIns="0" tIns="0" rIns="0" bIns="0" rtlCol="0" anchor="t">
            <a:spAutoFit/>
          </a:bodyPr>
          <a:lstStyle/>
          <a:p>
            <a:pPr algn="ctr">
              <a:lnSpc>
                <a:spcPts val="4759"/>
              </a:lnSpc>
            </a:pPr>
            <a:r>
              <a:rPr lang="en-US" sz="3399" dirty="0">
                <a:solidFill>
                  <a:srgbClr val="FFFFFF"/>
                </a:solidFill>
                <a:latin typeface="Aharoni" panose="02010803020104030203" pitchFamily="2" charset="-79"/>
                <a:cs typeface="Aharoni" panose="02010803020104030203" pitchFamily="2" charset="-79"/>
              </a:rPr>
              <a:t>We aim to analyze a dataset containing information about loans provided by a Kiva organization. The dataset consists of various attributes related to each loan. Download Dataset: </a:t>
            </a:r>
            <a:r>
              <a:rPr lang="en-US" sz="3399" u="sng" dirty="0">
                <a:solidFill>
                  <a:schemeClr val="bg2"/>
                </a:solidFill>
                <a:latin typeface="Aharoni" panose="02010803020104030203" pitchFamily="2" charset="-79"/>
                <a:cs typeface="Aharoni" panose="02010803020104030203" pitchFamily="2" charset="-79"/>
                <a:hlinkClick r:id="rId2" tooltip="https://drive.google.com/file/d/1IOWPH9qyEhqfPrNlBEVe2Swcko-ULzwO/view">
                  <a:extLst>
                    <a:ext uri="{A12FA001-AC4F-418D-AE19-62706E023703}">
                      <ahyp:hlinkClr xmlns:ahyp="http://schemas.microsoft.com/office/drawing/2018/hyperlinkcolor" val="tx"/>
                    </a:ext>
                  </a:extLst>
                </a:hlinkClick>
              </a:rPr>
              <a:t>Kiva Loans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6954065"/>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5089482" cy="6417970"/>
            <a:chOff x="0" y="0"/>
            <a:chExt cx="1340440" cy="1690329"/>
          </a:xfrm>
        </p:grpSpPr>
        <p:sp>
          <p:nvSpPr>
            <p:cNvPr id="6" name="Freeform 6"/>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7" name="TextBox 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58848" y="208218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6954065"/>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3187935"/>
            <a:ext cx="5089482" cy="6417970"/>
            <a:chOff x="0" y="0"/>
            <a:chExt cx="1340440" cy="1690329"/>
          </a:xfrm>
        </p:grpSpPr>
        <p:sp>
          <p:nvSpPr>
            <p:cNvPr id="15" name="Freeform 15"/>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16" name="TextBox 16"/>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39198" y="208218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12763" y="6954065"/>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278664" y="3187935"/>
            <a:ext cx="5089482" cy="6417970"/>
            <a:chOff x="0" y="0"/>
            <a:chExt cx="1340440" cy="1690329"/>
          </a:xfrm>
        </p:grpSpPr>
        <p:sp>
          <p:nvSpPr>
            <p:cNvPr id="24" name="Freeform 24"/>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25" name="TextBox 25"/>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717659" y="2082188"/>
            <a:ext cx="2211493" cy="22114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8511147" cy="1543194"/>
            <a:chOff x="0" y="0"/>
            <a:chExt cx="4875364" cy="406438"/>
          </a:xfrm>
        </p:grpSpPr>
        <p:sp>
          <p:nvSpPr>
            <p:cNvPr id="30" name="Freeform 30"/>
            <p:cNvSpPr/>
            <p:nvPr/>
          </p:nvSpPr>
          <p:spPr>
            <a:xfrm>
              <a:off x="0" y="0"/>
              <a:ext cx="4875364" cy="406438"/>
            </a:xfrm>
            <a:custGeom>
              <a:avLst/>
              <a:gdLst/>
              <a:ahLst/>
              <a:cxnLst/>
              <a:rect l="l" t="t" r="r" b="b"/>
              <a:pathLst>
                <a:path w="4875364" h="406438">
                  <a:moveTo>
                    <a:pt x="0" y="0"/>
                  </a:moveTo>
                  <a:lnTo>
                    <a:pt x="4875364" y="0"/>
                  </a:lnTo>
                  <a:lnTo>
                    <a:pt x="4875364" y="406438"/>
                  </a:lnTo>
                  <a:lnTo>
                    <a:pt x="0" y="406438"/>
                  </a:lnTo>
                  <a:close/>
                </a:path>
              </a:pathLst>
            </a:custGeom>
            <a:solidFill>
              <a:srgbClr val="0345E4"/>
            </a:solidFill>
          </p:spPr>
          <p:txBody>
            <a:bodyPr/>
            <a:lstStyle/>
            <a:p>
              <a:endParaRPr lang="en-US"/>
            </a:p>
          </p:txBody>
        </p:sp>
        <p:sp>
          <p:nvSpPr>
            <p:cNvPr id="31" name="TextBox 31"/>
            <p:cNvSpPr txBox="1"/>
            <p:nvPr/>
          </p:nvSpPr>
          <p:spPr>
            <a:xfrm>
              <a:off x="0" y="-38100"/>
              <a:ext cx="4875364"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783603" y="2688954"/>
            <a:ext cx="1361983" cy="997962"/>
          </a:xfrm>
          <a:custGeom>
            <a:avLst/>
            <a:gdLst/>
            <a:ahLst/>
            <a:cxnLst/>
            <a:rect l="l" t="t" r="r" b="b"/>
            <a:pathLst>
              <a:path w="1361983" h="997962">
                <a:moveTo>
                  <a:pt x="0" y="0"/>
                </a:moveTo>
                <a:lnTo>
                  <a:pt x="1361983" y="0"/>
                </a:lnTo>
                <a:lnTo>
                  <a:pt x="1361983"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a:off x="8444462" y="2837693"/>
            <a:ext cx="1400966" cy="700483"/>
          </a:xfrm>
          <a:custGeom>
            <a:avLst/>
            <a:gdLst/>
            <a:ahLst/>
            <a:cxnLst/>
            <a:rect l="l" t="t" r="r" b="b"/>
            <a:pathLst>
              <a:path w="1400966" h="700483">
                <a:moveTo>
                  <a:pt x="0" y="0"/>
                </a:moveTo>
                <a:lnTo>
                  <a:pt x="1400965" y="0"/>
                </a:lnTo>
                <a:lnTo>
                  <a:pt x="1400965" y="700483"/>
                </a:lnTo>
                <a:lnTo>
                  <a:pt x="0" y="700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14291591" y="2562271"/>
            <a:ext cx="1063628" cy="1251327"/>
          </a:xfrm>
          <a:custGeom>
            <a:avLst/>
            <a:gdLst/>
            <a:ahLst/>
            <a:cxnLst/>
            <a:rect l="l" t="t" r="r" b="b"/>
            <a:pathLst>
              <a:path w="1063628" h="1251327">
                <a:moveTo>
                  <a:pt x="0" y="0"/>
                </a:moveTo>
                <a:lnTo>
                  <a:pt x="1063629" y="0"/>
                </a:lnTo>
                <a:lnTo>
                  <a:pt x="1063629" y="1251328"/>
                </a:lnTo>
                <a:lnTo>
                  <a:pt x="0" y="1251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rPr>
              <a:t>OBJECTIVES</a:t>
            </a:r>
          </a:p>
        </p:txBody>
      </p:sp>
      <p:sp>
        <p:nvSpPr>
          <p:cNvPr id="36" name="TextBox 36"/>
          <p:cNvSpPr txBox="1"/>
          <p:nvPr/>
        </p:nvSpPr>
        <p:spPr>
          <a:xfrm>
            <a:off x="1408378" y="4434727"/>
            <a:ext cx="4112433" cy="4646931"/>
          </a:xfrm>
          <a:prstGeom prst="rect">
            <a:avLst/>
          </a:prstGeom>
        </p:spPr>
        <p:txBody>
          <a:bodyPr lIns="0" tIns="0" rIns="0" bIns="0" rtlCol="0" anchor="t">
            <a:spAutoFit/>
          </a:bodyPr>
          <a:lstStyle/>
          <a:p>
            <a:pPr algn="ctr">
              <a:lnSpc>
                <a:spcPts val="5319"/>
              </a:lnSpc>
            </a:pPr>
            <a:r>
              <a:rPr lang="en-US" sz="3799" dirty="0">
                <a:solidFill>
                  <a:srgbClr val="000000"/>
                </a:solidFill>
                <a:latin typeface="Garet Bold"/>
              </a:rPr>
              <a:t>Which sectors receive the highest amount of funding, and how does this change over time?</a:t>
            </a:r>
          </a:p>
        </p:txBody>
      </p:sp>
      <p:sp>
        <p:nvSpPr>
          <p:cNvPr id="37" name="TextBox 37"/>
          <p:cNvSpPr txBox="1"/>
          <p:nvPr/>
        </p:nvSpPr>
        <p:spPr>
          <a:xfrm>
            <a:off x="7087784" y="4434727"/>
            <a:ext cx="4112433" cy="4646931"/>
          </a:xfrm>
          <a:prstGeom prst="rect">
            <a:avLst/>
          </a:prstGeom>
        </p:spPr>
        <p:txBody>
          <a:bodyPr lIns="0" tIns="0" rIns="0" bIns="0" rtlCol="0" anchor="t">
            <a:spAutoFit/>
          </a:bodyPr>
          <a:lstStyle/>
          <a:p>
            <a:pPr algn="ctr">
              <a:lnSpc>
                <a:spcPts val="5319"/>
              </a:lnSpc>
            </a:pPr>
            <a:r>
              <a:rPr lang="en-US" sz="3799">
                <a:solidFill>
                  <a:srgbClr val="000000"/>
                </a:solidFill>
                <a:latin typeface="Garet Bold"/>
              </a:rPr>
              <a:t>Is there a correlation between the number of lenders and the funded loan amount?</a:t>
            </a:r>
          </a:p>
        </p:txBody>
      </p:sp>
      <p:sp>
        <p:nvSpPr>
          <p:cNvPr id="38" name="TextBox 38"/>
          <p:cNvSpPr txBox="1"/>
          <p:nvPr/>
        </p:nvSpPr>
        <p:spPr>
          <a:xfrm>
            <a:off x="12767189" y="4434727"/>
            <a:ext cx="4112433" cy="3313431"/>
          </a:xfrm>
          <a:prstGeom prst="rect">
            <a:avLst/>
          </a:prstGeom>
        </p:spPr>
        <p:txBody>
          <a:bodyPr lIns="0" tIns="0" rIns="0" bIns="0" rtlCol="0" anchor="t">
            <a:spAutoFit/>
          </a:bodyPr>
          <a:lstStyle/>
          <a:p>
            <a:pPr algn="ctr">
              <a:lnSpc>
                <a:spcPts val="5319"/>
              </a:lnSpc>
            </a:pPr>
            <a:r>
              <a:rPr lang="en-US" sz="3799">
                <a:solidFill>
                  <a:srgbClr val="000000"/>
                </a:solidFill>
                <a:latin typeface="Garet Bold"/>
              </a:rPr>
              <a:t>Can we predict future loan amounts based on historical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511147" cy="1543194"/>
            <a:chOff x="0" y="0"/>
            <a:chExt cx="4875364" cy="406438"/>
          </a:xfrm>
        </p:grpSpPr>
        <p:sp>
          <p:nvSpPr>
            <p:cNvPr id="3" name="Freeform 3"/>
            <p:cNvSpPr/>
            <p:nvPr/>
          </p:nvSpPr>
          <p:spPr>
            <a:xfrm>
              <a:off x="0" y="0"/>
              <a:ext cx="4875364" cy="406438"/>
            </a:xfrm>
            <a:custGeom>
              <a:avLst/>
              <a:gdLst/>
              <a:ahLst/>
              <a:cxnLst/>
              <a:rect l="l" t="t" r="r" b="b"/>
              <a:pathLst>
                <a:path w="4875364" h="406438">
                  <a:moveTo>
                    <a:pt x="0" y="0"/>
                  </a:moveTo>
                  <a:lnTo>
                    <a:pt x="4875364" y="0"/>
                  </a:lnTo>
                  <a:lnTo>
                    <a:pt x="4875364"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875364" cy="4445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24651" y="76907"/>
            <a:ext cx="16638698" cy="1313180"/>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WHICH SECTORS RECEIVE THE HIGHEST AMOUNT OF FUNDING, AND HOW DOES THIS CHANGE OVER TIME?</a:t>
            </a:r>
          </a:p>
        </p:txBody>
      </p:sp>
      <p:pic>
        <p:nvPicPr>
          <p:cNvPr id="12" name="Picture 11">
            <a:extLst>
              <a:ext uri="{FF2B5EF4-FFF2-40B4-BE49-F238E27FC236}">
                <a16:creationId xmlns:a16="http://schemas.microsoft.com/office/drawing/2014/main" id="{ED70E18B-53CF-CB0C-9C2A-F95B0C374AAE}"/>
              </a:ext>
            </a:extLst>
          </p:cNvPr>
          <p:cNvPicPr>
            <a:picLocks noChangeAspect="1"/>
          </p:cNvPicPr>
          <p:nvPr/>
        </p:nvPicPr>
        <p:blipFill>
          <a:blip r:embed="rId2"/>
          <a:stretch>
            <a:fillRect/>
          </a:stretch>
        </p:blipFill>
        <p:spPr>
          <a:xfrm>
            <a:off x="941075" y="2494481"/>
            <a:ext cx="16628995" cy="7320293"/>
          </a:xfrm>
          <a:prstGeom prst="rect">
            <a:avLst/>
          </a:prstGeom>
        </p:spPr>
      </p:pic>
      <p:sp>
        <p:nvSpPr>
          <p:cNvPr id="29" name="TextBox 36">
            <a:extLst>
              <a:ext uri="{FF2B5EF4-FFF2-40B4-BE49-F238E27FC236}">
                <a16:creationId xmlns:a16="http://schemas.microsoft.com/office/drawing/2014/main" id="{BEF1278D-DB09-06CA-1761-D5AE40C41DD3}"/>
              </a:ext>
            </a:extLst>
          </p:cNvPr>
          <p:cNvSpPr txBox="1"/>
          <p:nvPr/>
        </p:nvSpPr>
        <p:spPr>
          <a:xfrm>
            <a:off x="953002" y="1712700"/>
            <a:ext cx="9716822" cy="655949"/>
          </a:xfrm>
          <a:prstGeom prst="rect">
            <a:avLst/>
          </a:prstGeom>
        </p:spPr>
        <p:txBody>
          <a:bodyPr wrap="square" lIns="0" tIns="0" rIns="0" bIns="0" rtlCol="0" anchor="t">
            <a:spAutoFit/>
          </a:bodyPr>
          <a:lstStyle/>
          <a:p>
            <a:pPr>
              <a:lnSpc>
                <a:spcPts val="5319"/>
              </a:lnSpc>
            </a:pPr>
            <a:r>
              <a:rPr lang="en-US" sz="3799" dirty="0">
                <a:solidFill>
                  <a:srgbClr val="000000"/>
                </a:solidFill>
                <a:latin typeface="Garet Bold"/>
              </a:rPr>
              <a:t>1-Agriculture      2-Food      3-Retail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052FBA9-FEB2-0FF9-52D9-1B5BF5D37CBD}"/>
              </a:ext>
            </a:extLst>
          </p:cNvPr>
          <p:cNvGrpSpPr/>
          <p:nvPr/>
        </p:nvGrpSpPr>
        <p:grpSpPr>
          <a:xfrm>
            <a:off x="0" y="0"/>
            <a:ext cx="18288000" cy="2227431"/>
            <a:chOff x="0" y="0"/>
            <a:chExt cx="4816593" cy="586648"/>
          </a:xfrm>
        </p:grpSpPr>
        <p:sp>
          <p:nvSpPr>
            <p:cNvPr id="3" name="Freeform 4">
              <a:extLst>
                <a:ext uri="{FF2B5EF4-FFF2-40B4-BE49-F238E27FC236}">
                  <a16:creationId xmlns:a16="http://schemas.microsoft.com/office/drawing/2014/main" id="{183603C1-0271-F0C8-028C-6364001F44DB}"/>
                </a:ext>
              </a:extLst>
            </p:cNvPr>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US"/>
            </a:p>
          </p:txBody>
        </p:sp>
        <p:sp>
          <p:nvSpPr>
            <p:cNvPr id="4" name="TextBox 5">
              <a:extLst>
                <a:ext uri="{FF2B5EF4-FFF2-40B4-BE49-F238E27FC236}">
                  <a16:creationId xmlns:a16="http://schemas.microsoft.com/office/drawing/2014/main" id="{958192EE-4E37-98AF-5C91-DE62FD833F01}"/>
                </a:ext>
              </a:extLst>
            </p:cNvPr>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3C47C151-8FAF-A0D5-D494-A13F29047E8F}"/>
              </a:ext>
            </a:extLst>
          </p:cNvPr>
          <p:cNvPicPr>
            <a:picLocks noChangeAspect="1"/>
          </p:cNvPicPr>
          <p:nvPr/>
        </p:nvPicPr>
        <p:blipFill>
          <a:blip r:embed="rId2"/>
          <a:stretch>
            <a:fillRect/>
          </a:stretch>
        </p:blipFill>
        <p:spPr>
          <a:xfrm>
            <a:off x="2826071" y="2402818"/>
            <a:ext cx="12635858" cy="7914908"/>
          </a:xfrm>
          <a:prstGeom prst="rect">
            <a:avLst/>
          </a:prstGeom>
        </p:spPr>
      </p:pic>
      <p:sp>
        <p:nvSpPr>
          <p:cNvPr id="15" name="TextBox 14">
            <a:extLst>
              <a:ext uri="{FF2B5EF4-FFF2-40B4-BE49-F238E27FC236}">
                <a16:creationId xmlns:a16="http://schemas.microsoft.com/office/drawing/2014/main" id="{8C2EC095-9E92-9D29-AF9A-77260A28FF83}"/>
              </a:ext>
            </a:extLst>
          </p:cNvPr>
          <p:cNvSpPr txBox="1"/>
          <p:nvPr/>
        </p:nvSpPr>
        <p:spPr>
          <a:xfrm>
            <a:off x="381000" y="743421"/>
            <a:ext cx="16840200" cy="740587"/>
          </a:xfrm>
          <a:prstGeom prst="rect">
            <a:avLst/>
          </a:prstGeom>
          <a:noFill/>
        </p:spPr>
        <p:txBody>
          <a:bodyPr wrap="square">
            <a:spAutoFit/>
          </a:bodyPr>
          <a:lstStyle/>
          <a:p>
            <a:pPr algn="l">
              <a:lnSpc>
                <a:spcPts val="5320"/>
              </a:lnSpc>
            </a:pPr>
            <a:r>
              <a:rPr lang="en-US" sz="3600" spc="76" dirty="0">
                <a:solidFill>
                  <a:srgbClr val="FFFFFF"/>
                </a:solidFill>
                <a:latin typeface="Garet Bold"/>
              </a:rPr>
              <a:t>WHICH SECTORS RECEIVE THE HIGHEST AMOUNT OF FUNDING</a:t>
            </a:r>
          </a:p>
        </p:txBody>
      </p:sp>
    </p:spTree>
    <p:extLst>
      <p:ext uri="{BB962C8B-B14F-4D97-AF65-F5344CB8AC3E}">
        <p14:creationId xmlns:p14="http://schemas.microsoft.com/office/powerpoint/2010/main" val="352434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511147" cy="1543194"/>
            <a:chOff x="0" y="0"/>
            <a:chExt cx="4875364" cy="406438"/>
          </a:xfrm>
        </p:grpSpPr>
        <p:sp>
          <p:nvSpPr>
            <p:cNvPr id="3" name="Freeform 3"/>
            <p:cNvSpPr/>
            <p:nvPr/>
          </p:nvSpPr>
          <p:spPr>
            <a:xfrm>
              <a:off x="0" y="0"/>
              <a:ext cx="4875364" cy="406438"/>
            </a:xfrm>
            <a:custGeom>
              <a:avLst/>
              <a:gdLst/>
              <a:ahLst/>
              <a:cxnLst/>
              <a:rect l="l" t="t" r="r" b="b"/>
              <a:pathLst>
                <a:path w="4875364" h="406438">
                  <a:moveTo>
                    <a:pt x="0" y="0"/>
                  </a:moveTo>
                  <a:lnTo>
                    <a:pt x="4875364" y="0"/>
                  </a:lnTo>
                  <a:lnTo>
                    <a:pt x="4875364" y="406438"/>
                  </a:lnTo>
                  <a:lnTo>
                    <a:pt x="0" y="406438"/>
                  </a:lnTo>
                  <a:close/>
                </a:path>
              </a:pathLst>
            </a:custGeom>
            <a:solidFill>
              <a:srgbClr val="0345E4"/>
            </a:solidFill>
          </p:spPr>
          <p:txBody>
            <a:bodyPr/>
            <a:lstStyle/>
            <a:p>
              <a:endParaRPr lang="en-US" dirty="0"/>
            </a:p>
          </p:txBody>
        </p:sp>
        <p:sp>
          <p:nvSpPr>
            <p:cNvPr id="4" name="TextBox 4"/>
            <p:cNvSpPr txBox="1"/>
            <p:nvPr/>
          </p:nvSpPr>
          <p:spPr>
            <a:xfrm>
              <a:off x="0" y="-38100"/>
              <a:ext cx="4875364"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971800" y="1720379"/>
            <a:ext cx="12344400" cy="8547571"/>
          </a:xfrm>
          <a:custGeom>
            <a:avLst/>
            <a:gdLst/>
            <a:ahLst/>
            <a:cxnLst/>
            <a:rect l="l" t="t" r="r" b="b"/>
            <a:pathLst>
              <a:path w="11001040" h="8547571">
                <a:moveTo>
                  <a:pt x="0" y="0"/>
                </a:moveTo>
                <a:lnTo>
                  <a:pt x="11001040" y="0"/>
                </a:lnTo>
                <a:lnTo>
                  <a:pt x="11001040" y="8547571"/>
                </a:lnTo>
                <a:lnTo>
                  <a:pt x="0" y="854757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24651" y="76907"/>
            <a:ext cx="16638698" cy="1313180"/>
          </a:xfrm>
          <a:prstGeom prst="rect">
            <a:avLst/>
          </a:prstGeom>
        </p:spPr>
        <p:txBody>
          <a:bodyPr lIns="0" tIns="0" rIns="0" bIns="0" rtlCol="0" anchor="t">
            <a:spAutoFit/>
          </a:bodyPr>
          <a:lstStyle/>
          <a:p>
            <a:pPr algn="l">
              <a:lnSpc>
                <a:spcPts val="5320"/>
              </a:lnSpc>
            </a:pPr>
            <a:r>
              <a:rPr lang="en-US" sz="3800" spc="76" dirty="0">
                <a:solidFill>
                  <a:srgbClr val="FFFFFF"/>
                </a:solidFill>
                <a:latin typeface="Garet Bold"/>
              </a:rPr>
              <a:t>IS THERE A RELATION BETWEEN THE NUMBER OF LENDERS AND THE FUNDED LOAN AMOUNT?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511147" cy="1543194"/>
            <a:chOff x="0" y="0"/>
            <a:chExt cx="4875364" cy="406438"/>
          </a:xfrm>
        </p:grpSpPr>
        <p:sp>
          <p:nvSpPr>
            <p:cNvPr id="3" name="Freeform 3"/>
            <p:cNvSpPr/>
            <p:nvPr/>
          </p:nvSpPr>
          <p:spPr>
            <a:xfrm>
              <a:off x="0" y="0"/>
              <a:ext cx="4875364" cy="406438"/>
            </a:xfrm>
            <a:custGeom>
              <a:avLst/>
              <a:gdLst/>
              <a:ahLst/>
              <a:cxnLst/>
              <a:rect l="l" t="t" r="r" b="b"/>
              <a:pathLst>
                <a:path w="4875364" h="406438">
                  <a:moveTo>
                    <a:pt x="0" y="0"/>
                  </a:moveTo>
                  <a:lnTo>
                    <a:pt x="4875364" y="0"/>
                  </a:lnTo>
                  <a:lnTo>
                    <a:pt x="4875364"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875364"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269853"/>
            <a:ext cx="16474214" cy="3623195"/>
          </a:xfrm>
          <a:custGeom>
            <a:avLst/>
            <a:gdLst/>
            <a:ahLst/>
            <a:cxnLst/>
            <a:rect l="l" t="t" r="r" b="b"/>
            <a:pathLst>
              <a:path w="16474214" h="3623195">
                <a:moveTo>
                  <a:pt x="0" y="0"/>
                </a:moveTo>
                <a:lnTo>
                  <a:pt x="16474214" y="0"/>
                </a:lnTo>
                <a:lnTo>
                  <a:pt x="16474214" y="3623195"/>
                </a:lnTo>
                <a:lnTo>
                  <a:pt x="0" y="362319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24651" y="76907"/>
            <a:ext cx="16638698" cy="1313180"/>
          </a:xfrm>
          <a:prstGeom prst="rect">
            <a:avLst/>
          </a:prstGeom>
        </p:spPr>
        <p:txBody>
          <a:bodyPr lIns="0" tIns="0" rIns="0" bIns="0" rtlCol="0" anchor="t">
            <a:spAutoFit/>
          </a:bodyPr>
          <a:lstStyle/>
          <a:p>
            <a:pPr algn="l">
              <a:lnSpc>
                <a:spcPts val="5320"/>
              </a:lnSpc>
            </a:pPr>
            <a:r>
              <a:rPr lang="en-US" sz="3800" spc="76">
                <a:solidFill>
                  <a:srgbClr val="FFFFFF"/>
                </a:solidFill>
                <a:latin typeface="Garet Bold"/>
              </a:rPr>
              <a:t>IS THERE A RELATION BETWEEN THE NUMBER OF LENDERS AND THE FUNDED LOAN AMOUNT?</a:t>
            </a:r>
          </a:p>
        </p:txBody>
      </p:sp>
      <p:sp>
        <p:nvSpPr>
          <p:cNvPr id="7" name="TextBox 7"/>
          <p:cNvSpPr txBox="1"/>
          <p:nvPr/>
        </p:nvSpPr>
        <p:spPr>
          <a:xfrm>
            <a:off x="1068265" y="7263153"/>
            <a:ext cx="16638698" cy="646430"/>
          </a:xfrm>
          <a:prstGeom prst="rect">
            <a:avLst/>
          </a:prstGeom>
        </p:spPr>
        <p:txBody>
          <a:bodyPr lIns="0" tIns="0" rIns="0" bIns="0" rtlCol="0" anchor="t">
            <a:spAutoFit/>
          </a:bodyPr>
          <a:lstStyle/>
          <a:p>
            <a:pPr algn="l">
              <a:lnSpc>
                <a:spcPts val="5320"/>
              </a:lnSpc>
            </a:pPr>
            <a:r>
              <a:rPr lang="en-US" sz="3800" spc="76" dirty="0">
                <a:solidFill>
                  <a:srgbClr val="000000"/>
                </a:solidFill>
                <a:latin typeface="Garet Bold"/>
              </a:rPr>
              <a:t>STRONG POSITIVE CORRELATION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730955" cy="1543194"/>
            <a:chOff x="0" y="0"/>
            <a:chExt cx="4933256" cy="406438"/>
          </a:xfrm>
        </p:grpSpPr>
        <p:sp>
          <p:nvSpPr>
            <p:cNvPr id="3" name="Freeform 3"/>
            <p:cNvSpPr/>
            <p:nvPr/>
          </p:nvSpPr>
          <p:spPr>
            <a:xfrm>
              <a:off x="0" y="0"/>
              <a:ext cx="4933255" cy="406438"/>
            </a:xfrm>
            <a:custGeom>
              <a:avLst/>
              <a:gdLst/>
              <a:ahLst/>
              <a:cxnLst/>
              <a:rect l="l" t="t" r="r" b="b"/>
              <a:pathLst>
                <a:path w="4933255" h="406438">
                  <a:moveTo>
                    <a:pt x="0" y="0"/>
                  </a:moveTo>
                  <a:lnTo>
                    <a:pt x="4933255" y="0"/>
                  </a:lnTo>
                  <a:lnTo>
                    <a:pt x="4933255"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933256"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68951" y="296934"/>
            <a:ext cx="10769833" cy="854076"/>
          </a:xfrm>
          <a:prstGeom prst="rect">
            <a:avLst/>
          </a:prstGeom>
        </p:spPr>
        <p:txBody>
          <a:bodyPr lIns="0" tIns="0" rIns="0" bIns="0" rtlCol="0" anchor="t">
            <a:spAutoFit/>
          </a:bodyPr>
          <a:lstStyle/>
          <a:p>
            <a:pPr algn="l">
              <a:lnSpc>
                <a:spcPts val="6999"/>
              </a:lnSpc>
            </a:pPr>
            <a:r>
              <a:rPr lang="en-US" sz="4999" spc="99" dirty="0">
                <a:solidFill>
                  <a:srgbClr val="FFFFFF"/>
                </a:solidFill>
                <a:latin typeface="Garet Bold"/>
              </a:rPr>
              <a:t>STATISTIC</a:t>
            </a:r>
          </a:p>
        </p:txBody>
      </p:sp>
      <p:pic>
        <p:nvPicPr>
          <p:cNvPr id="11" name="Picture 10">
            <a:extLst>
              <a:ext uri="{FF2B5EF4-FFF2-40B4-BE49-F238E27FC236}">
                <a16:creationId xmlns:a16="http://schemas.microsoft.com/office/drawing/2014/main" id="{38E582C3-2972-932D-4B7F-C86805D3E1E3}"/>
              </a:ext>
            </a:extLst>
          </p:cNvPr>
          <p:cNvPicPr>
            <a:picLocks noChangeAspect="1"/>
          </p:cNvPicPr>
          <p:nvPr/>
        </p:nvPicPr>
        <p:blipFill>
          <a:blip r:embed="rId2"/>
          <a:stretch>
            <a:fillRect/>
          </a:stretch>
        </p:blipFill>
        <p:spPr>
          <a:xfrm>
            <a:off x="3221173" y="1840128"/>
            <a:ext cx="11845653" cy="81499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720</TotalTime>
  <Words>724</Words>
  <Application>Microsoft Office PowerPoint</Application>
  <PresentationFormat>Custom</PresentationFormat>
  <Paragraphs>90</Paragraphs>
  <Slides>24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Aharoni</vt:lpstr>
      <vt:lpstr>Abadi</vt:lpstr>
      <vt:lpstr>Consolas</vt:lpstr>
      <vt:lpstr>Calibri</vt:lpstr>
      <vt:lpstr>Garet</vt:lpstr>
      <vt:lpstr>Garet Bold</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Thynk Unlimited</dc:title>
  <cp:lastModifiedBy>يوسف عبدالله عجايبى فالح بشاى</cp:lastModifiedBy>
  <cp:revision>4</cp:revision>
  <dcterms:created xsi:type="dcterms:W3CDTF">2006-08-16T00:00:00Z</dcterms:created>
  <dcterms:modified xsi:type="dcterms:W3CDTF">2024-05-19T09:08:47Z</dcterms:modified>
  <dc:identifier>DAGESqcMgd0</dc:identifier>
</cp:coreProperties>
</file>